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0515600" cy="8229600"/>
  <p:notesSz cx="10515600" cy="82296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244" d="100"/>
          <a:sy n="244" d="100"/>
        </p:scale>
        <p:origin x="174" y="-478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e Asuigui" userId="44b1d86b-8fa7-4a6c-8aea-458f6166a078" providerId="ADAL" clId="{5C6AF44B-47E2-4821-B0BD-00C36EF66E9C}"/>
    <pc:docChg chg="undo custSel modSld modMainMaster">
      <pc:chgData name="Dave Asuigui" userId="44b1d86b-8fa7-4a6c-8aea-458f6166a078" providerId="ADAL" clId="{5C6AF44B-47E2-4821-B0BD-00C36EF66E9C}" dt="2025-10-15T16:26:03.590" v="55" actId="478"/>
      <pc:docMkLst>
        <pc:docMk/>
      </pc:docMkLst>
      <pc:sldChg chg="delSp modSp mod">
        <pc:chgData name="Dave Asuigui" userId="44b1d86b-8fa7-4a6c-8aea-458f6166a078" providerId="ADAL" clId="{5C6AF44B-47E2-4821-B0BD-00C36EF66E9C}" dt="2025-10-15T16:19:58.422" v="1" actId="478"/>
        <pc:sldMkLst>
          <pc:docMk/>
          <pc:sldMk cId="0" sldId="256"/>
        </pc:sldMkLst>
        <pc:spChg chg="del mod">
          <ac:chgData name="Dave Asuigui" userId="44b1d86b-8fa7-4a6c-8aea-458f6166a078" providerId="ADAL" clId="{5C6AF44B-47E2-4821-B0BD-00C36EF66E9C}" dt="2025-10-15T16:19:58.422" v="1" actId="478"/>
          <ac:spMkLst>
            <pc:docMk/>
            <pc:sldMk cId="0" sldId="256"/>
            <ac:spMk id="4" creationId="{00000000-0000-0000-0000-000000000000}"/>
          </ac:spMkLst>
        </pc:spChg>
      </pc:sldChg>
      <pc:sldChg chg="addSp delSp modSp mod">
        <pc:chgData name="Dave Asuigui" userId="44b1d86b-8fa7-4a6c-8aea-458f6166a078" providerId="ADAL" clId="{5C6AF44B-47E2-4821-B0BD-00C36EF66E9C}" dt="2025-10-15T16:26:03.590" v="55" actId="478"/>
        <pc:sldMkLst>
          <pc:docMk/>
          <pc:sldMk cId="0" sldId="257"/>
        </pc:sldMkLst>
        <pc:spChg chg="del">
          <ac:chgData name="Dave Asuigui" userId="44b1d86b-8fa7-4a6c-8aea-458f6166a078" providerId="ADAL" clId="{5C6AF44B-47E2-4821-B0BD-00C36EF66E9C}" dt="2025-10-15T16:21:27.826" v="11" actId="478"/>
          <ac:spMkLst>
            <pc:docMk/>
            <pc:sldMk cId="0" sldId="257"/>
            <ac:spMk id="3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1:24.593" v="10" actId="478"/>
          <ac:spMkLst>
            <pc:docMk/>
            <pc:sldMk cId="0" sldId="257"/>
            <ac:spMk id="5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5:58.104" v="54" actId="478"/>
          <ac:spMkLst>
            <pc:docMk/>
            <pc:sldMk cId="0" sldId="257"/>
            <ac:spMk id="7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1:18.596" v="9" actId="478"/>
          <ac:spMkLst>
            <pc:docMk/>
            <pc:sldMk cId="0" sldId="257"/>
            <ac:spMk id="9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5:47.096" v="53" actId="478"/>
          <ac:spMkLst>
            <pc:docMk/>
            <pc:sldMk cId="0" sldId="257"/>
            <ac:spMk id="11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1:12.051" v="8" actId="478"/>
          <ac:spMkLst>
            <pc:docMk/>
            <pc:sldMk cId="0" sldId="257"/>
            <ac:spMk id="14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6:03.590" v="55" actId="478"/>
          <ac:spMkLst>
            <pc:docMk/>
            <pc:sldMk cId="0" sldId="257"/>
            <ac:spMk id="17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0:58.901" v="7" actId="478"/>
          <ac:spMkLst>
            <pc:docMk/>
            <pc:sldMk cId="0" sldId="257"/>
            <ac:spMk id="19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0:48.324" v="4" actId="478"/>
          <ac:spMkLst>
            <pc:docMk/>
            <pc:sldMk cId="0" sldId="257"/>
            <ac:spMk id="21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0:20.819" v="3" actId="478"/>
          <ac:spMkLst>
            <pc:docMk/>
            <pc:sldMk cId="0" sldId="257"/>
            <ac:spMk id="25" creationId="{00000000-0000-0000-0000-000000000000}"/>
          </ac:spMkLst>
        </pc:spChg>
        <pc:spChg chg="mod">
          <ac:chgData name="Dave Asuigui" userId="44b1d86b-8fa7-4a6c-8aea-458f6166a078" providerId="ADAL" clId="{5C6AF44B-47E2-4821-B0BD-00C36EF66E9C}" dt="2025-10-15T16:20:06.536" v="2" actId="207"/>
          <ac:spMkLst>
            <pc:docMk/>
            <pc:sldMk cId="0" sldId="257"/>
            <ac:spMk id="27" creationId="{00000000-0000-0000-0000-000000000000}"/>
          </ac:spMkLst>
        </pc:spChg>
        <pc:picChg chg="add del">
          <ac:chgData name="Dave Asuigui" userId="44b1d86b-8fa7-4a6c-8aea-458f6166a078" providerId="ADAL" clId="{5C6AF44B-47E2-4821-B0BD-00C36EF66E9C}" dt="2025-10-15T16:20:54.662" v="6" actId="478"/>
          <ac:picMkLst>
            <pc:docMk/>
            <pc:sldMk cId="0" sldId="257"/>
            <ac:picMk id="23" creationId="{00000000-0000-0000-0000-000000000000}"/>
          </ac:picMkLst>
        </pc:picChg>
      </pc:sldChg>
      <pc:sldChg chg="addSp delSp modSp mod">
        <pc:chgData name="Dave Asuigui" userId="44b1d86b-8fa7-4a6c-8aea-458f6166a078" providerId="ADAL" clId="{5C6AF44B-47E2-4821-B0BD-00C36EF66E9C}" dt="2025-10-15T16:25:35.177" v="52" actId="478"/>
        <pc:sldMkLst>
          <pc:docMk/>
          <pc:sldMk cId="0" sldId="259"/>
        </pc:sldMkLst>
        <pc:spChg chg="del">
          <ac:chgData name="Dave Asuigui" userId="44b1d86b-8fa7-4a6c-8aea-458f6166a078" providerId="ADAL" clId="{5C6AF44B-47E2-4821-B0BD-00C36EF66E9C}" dt="2025-10-15T16:22:53.268" v="24" actId="478"/>
          <ac:spMkLst>
            <pc:docMk/>
            <pc:sldMk cId="0" sldId="259"/>
            <ac:spMk id="3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2:50.244" v="23" actId="478"/>
          <ac:spMkLst>
            <pc:docMk/>
            <pc:sldMk cId="0" sldId="259"/>
            <ac:spMk id="5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5:17.257" v="50" actId="478"/>
          <ac:spMkLst>
            <pc:docMk/>
            <pc:sldMk cId="0" sldId="259"/>
            <ac:spMk id="7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2:46.129" v="22" actId="478"/>
          <ac:spMkLst>
            <pc:docMk/>
            <pc:sldMk cId="0" sldId="259"/>
            <ac:spMk id="9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5:20.618" v="51" actId="478"/>
          <ac:spMkLst>
            <pc:docMk/>
            <pc:sldMk cId="0" sldId="259"/>
            <ac:spMk id="11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2:41.732" v="21" actId="478"/>
          <ac:spMkLst>
            <pc:docMk/>
            <pc:sldMk cId="0" sldId="259"/>
            <ac:spMk id="14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2:33.843" v="20" actId="478"/>
          <ac:spMkLst>
            <pc:docMk/>
            <pc:sldMk cId="0" sldId="259"/>
            <ac:spMk id="16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5:35.177" v="52" actId="478"/>
          <ac:spMkLst>
            <pc:docMk/>
            <pc:sldMk cId="0" sldId="259"/>
            <ac:spMk id="18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2:30.066" v="19" actId="478"/>
          <ac:spMkLst>
            <pc:docMk/>
            <pc:sldMk cId="0" sldId="259"/>
            <ac:spMk id="20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2:24.066" v="18" actId="478"/>
          <ac:spMkLst>
            <pc:docMk/>
            <pc:sldMk cId="0" sldId="259"/>
            <ac:spMk id="22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2:07.377" v="15" actId="478"/>
          <ac:spMkLst>
            <pc:docMk/>
            <pc:sldMk cId="0" sldId="259"/>
            <ac:spMk id="26" creationId="{00000000-0000-0000-0000-000000000000}"/>
          </ac:spMkLst>
        </pc:spChg>
        <pc:spChg chg="mod">
          <ac:chgData name="Dave Asuigui" userId="44b1d86b-8fa7-4a6c-8aea-458f6166a078" providerId="ADAL" clId="{5C6AF44B-47E2-4821-B0BD-00C36EF66E9C}" dt="2025-10-15T16:22:02.559" v="14" actId="207"/>
          <ac:spMkLst>
            <pc:docMk/>
            <pc:sldMk cId="0" sldId="259"/>
            <ac:spMk id="63" creationId="{00000000-0000-0000-0000-000000000000}"/>
          </ac:spMkLst>
        </pc:spChg>
        <pc:picChg chg="add del">
          <ac:chgData name="Dave Asuigui" userId="44b1d86b-8fa7-4a6c-8aea-458f6166a078" providerId="ADAL" clId="{5C6AF44B-47E2-4821-B0BD-00C36EF66E9C}" dt="2025-10-15T16:22:14.293" v="17" actId="478"/>
          <ac:picMkLst>
            <pc:docMk/>
            <pc:sldMk cId="0" sldId="259"/>
            <ac:picMk id="25" creationId="{00000000-0000-0000-0000-000000000000}"/>
          </ac:picMkLst>
        </pc:picChg>
      </pc:sldChg>
      <pc:sldChg chg="delSp modSp mod">
        <pc:chgData name="Dave Asuigui" userId="44b1d86b-8fa7-4a6c-8aea-458f6166a078" providerId="ADAL" clId="{5C6AF44B-47E2-4821-B0BD-00C36EF66E9C}" dt="2025-10-15T16:23:53.287" v="34" actId="478"/>
        <pc:sldMkLst>
          <pc:docMk/>
          <pc:sldMk cId="0" sldId="261"/>
        </pc:sldMkLst>
        <pc:spChg chg="del">
          <ac:chgData name="Dave Asuigui" userId="44b1d86b-8fa7-4a6c-8aea-458f6166a078" providerId="ADAL" clId="{5C6AF44B-47E2-4821-B0BD-00C36EF66E9C}" dt="2025-10-15T16:23:41.539" v="32" actId="478"/>
          <ac:spMkLst>
            <pc:docMk/>
            <pc:sldMk cId="0" sldId="261"/>
            <ac:spMk id="4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3:53.287" v="34" actId="478"/>
          <ac:spMkLst>
            <pc:docMk/>
            <pc:sldMk cId="0" sldId="261"/>
            <ac:spMk id="6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3:35.331" v="31" actId="478"/>
          <ac:spMkLst>
            <pc:docMk/>
            <pc:sldMk cId="0" sldId="261"/>
            <ac:spMk id="8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3:48.646" v="33" actId="478"/>
          <ac:spMkLst>
            <pc:docMk/>
            <pc:sldMk cId="0" sldId="261"/>
            <ac:spMk id="10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3:30.421" v="30" actId="478"/>
          <ac:spMkLst>
            <pc:docMk/>
            <pc:sldMk cId="0" sldId="261"/>
            <ac:spMk id="14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3:25.781" v="29" actId="478"/>
          <ac:spMkLst>
            <pc:docMk/>
            <pc:sldMk cId="0" sldId="261"/>
            <ac:spMk id="16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3:22.595" v="28" actId="478"/>
          <ac:spMkLst>
            <pc:docMk/>
            <pc:sldMk cId="0" sldId="261"/>
            <ac:spMk id="20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3:19.042" v="27" actId="478"/>
          <ac:spMkLst>
            <pc:docMk/>
            <pc:sldMk cId="0" sldId="261"/>
            <ac:spMk id="22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3:09.078" v="26" actId="478"/>
          <ac:spMkLst>
            <pc:docMk/>
            <pc:sldMk cId="0" sldId="261"/>
            <ac:spMk id="26" creationId="{00000000-0000-0000-0000-000000000000}"/>
          </ac:spMkLst>
        </pc:spChg>
        <pc:spChg chg="mod">
          <ac:chgData name="Dave Asuigui" userId="44b1d86b-8fa7-4a6c-8aea-458f6166a078" providerId="ADAL" clId="{5C6AF44B-47E2-4821-B0BD-00C36EF66E9C}" dt="2025-10-15T16:23:04.020" v="25" actId="207"/>
          <ac:spMkLst>
            <pc:docMk/>
            <pc:sldMk cId="0" sldId="261"/>
            <ac:spMk id="70" creationId="{00000000-0000-0000-0000-000000000000}"/>
          </ac:spMkLst>
        </pc:spChg>
      </pc:sldChg>
      <pc:sldChg chg="addSp delSp modSp mod">
        <pc:chgData name="Dave Asuigui" userId="44b1d86b-8fa7-4a6c-8aea-458f6166a078" providerId="ADAL" clId="{5C6AF44B-47E2-4821-B0BD-00C36EF66E9C}" dt="2025-10-15T16:24:55.831" v="49" actId="478"/>
        <pc:sldMkLst>
          <pc:docMk/>
          <pc:sldMk cId="0" sldId="263"/>
        </pc:sldMkLst>
        <pc:spChg chg="del">
          <ac:chgData name="Dave Asuigui" userId="44b1d86b-8fa7-4a6c-8aea-458f6166a078" providerId="ADAL" clId="{5C6AF44B-47E2-4821-B0BD-00C36EF66E9C}" dt="2025-10-15T16:24:47.557" v="47" actId="478"/>
          <ac:spMkLst>
            <pc:docMk/>
            <pc:sldMk cId="0" sldId="263"/>
            <ac:spMk id="7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4:55.831" v="49" actId="478"/>
          <ac:spMkLst>
            <pc:docMk/>
            <pc:sldMk cId="0" sldId="263"/>
            <ac:spMk id="9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4:44.230" v="46" actId="478"/>
          <ac:spMkLst>
            <pc:docMk/>
            <pc:sldMk cId="0" sldId="263"/>
            <ac:spMk id="11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4:52.711" v="48" actId="478"/>
          <ac:spMkLst>
            <pc:docMk/>
            <pc:sldMk cId="0" sldId="263"/>
            <ac:spMk id="13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4:34.568" v="44" actId="478"/>
          <ac:spMkLst>
            <pc:docMk/>
            <pc:sldMk cId="0" sldId="263"/>
            <ac:spMk id="19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4:31.414" v="43" actId="478"/>
          <ac:spMkLst>
            <pc:docMk/>
            <pc:sldMk cId="0" sldId="263"/>
            <ac:spMk id="21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4:38.644" v="45" actId="478"/>
          <ac:spMkLst>
            <pc:docMk/>
            <pc:sldMk cId="0" sldId="263"/>
            <ac:spMk id="23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4:27.447" v="42" actId="478"/>
          <ac:spMkLst>
            <pc:docMk/>
            <pc:sldMk cId="0" sldId="263"/>
            <ac:spMk id="25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4:23.509" v="41" actId="478"/>
          <ac:spMkLst>
            <pc:docMk/>
            <pc:sldMk cId="0" sldId="263"/>
            <ac:spMk id="27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4:07.094" v="36" actId="478"/>
          <ac:spMkLst>
            <pc:docMk/>
            <pc:sldMk cId="0" sldId="263"/>
            <ac:spMk id="31" creationId="{00000000-0000-0000-0000-000000000000}"/>
          </ac:spMkLst>
        </pc:spChg>
        <pc:spChg chg="mod">
          <ac:chgData name="Dave Asuigui" userId="44b1d86b-8fa7-4a6c-8aea-458f6166a078" providerId="ADAL" clId="{5C6AF44B-47E2-4821-B0BD-00C36EF66E9C}" dt="2025-10-15T16:24:04.532" v="35" actId="207"/>
          <ac:spMkLst>
            <pc:docMk/>
            <pc:sldMk cId="0" sldId="263"/>
            <ac:spMk id="33" creationId="{00000000-0000-0000-0000-000000000000}"/>
          </ac:spMkLst>
        </pc:spChg>
        <pc:picChg chg="add del">
          <ac:chgData name="Dave Asuigui" userId="44b1d86b-8fa7-4a6c-8aea-458f6166a078" providerId="ADAL" clId="{5C6AF44B-47E2-4821-B0BD-00C36EF66E9C}" dt="2025-10-15T16:24:20.119" v="40" actId="478"/>
          <ac:picMkLst>
            <pc:docMk/>
            <pc:sldMk cId="0" sldId="263"/>
            <ac:picMk id="29" creationId="{00000000-0000-0000-0000-000000000000}"/>
          </ac:picMkLst>
        </pc:picChg>
        <pc:picChg chg="add del">
          <ac:chgData name="Dave Asuigui" userId="44b1d86b-8fa7-4a6c-8aea-458f6166a078" providerId="ADAL" clId="{5C6AF44B-47E2-4821-B0BD-00C36EF66E9C}" dt="2025-10-15T16:24:14.219" v="38" actId="478"/>
          <ac:picMkLst>
            <pc:docMk/>
            <pc:sldMk cId="0" sldId="263"/>
            <ac:picMk id="30" creationId="{00000000-0000-0000-0000-000000000000}"/>
          </ac:picMkLst>
        </pc:picChg>
      </pc:sldChg>
      <pc:sldMasterChg chg="modSldLayout">
        <pc:chgData name="Dave Asuigui" userId="44b1d86b-8fa7-4a6c-8aea-458f6166a078" providerId="ADAL" clId="{5C6AF44B-47E2-4821-B0BD-00C36EF66E9C}" dt="2025-10-15T16:21:50.147" v="13" actId="478"/>
        <pc:sldMasterMkLst>
          <pc:docMk/>
          <pc:sldMasterMk cId="0" sldId="2147483648"/>
        </pc:sldMasterMkLst>
        <pc:sldLayoutChg chg="delSp modSp mod">
          <pc:chgData name="Dave Asuigui" userId="44b1d86b-8fa7-4a6c-8aea-458f6166a078" providerId="ADAL" clId="{5C6AF44B-47E2-4821-B0BD-00C36EF66E9C}" dt="2025-10-15T16:21:50.147" v="13" actId="478"/>
          <pc:sldLayoutMkLst>
            <pc:docMk/>
            <pc:sldMasterMk cId="0" sldId="2147483648"/>
            <pc:sldLayoutMk cId="0" sldId="2147483662"/>
          </pc:sldLayoutMkLst>
          <pc:spChg chg="del mod">
            <ac:chgData name="Dave Asuigui" userId="44b1d86b-8fa7-4a6c-8aea-458f6166a078" providerId="ADAL" clId="{5C6AF44B-47E2-4821-B0BD-00C36EF66E9C}" dt="2025-10-15T16:21:50.147" v="13" actId="478"/>
            <ac:spMkLst>
              <pc:docMk/>
              <pc:sldMasterMk cId="0" sldId="2147483648"/>
              <pc:sldLayoutMk cId="0" sldId="2147483662"/>
              <ac:spMk id="17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88670" y="2551176"/>
            <a:ext cx="8938260" cy="172821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rgbClr val="A8512F"/>
                </a:solidFill>
                <a:latin typeface="Garamond"/>
                <a:cs typeface="Garamon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77340" y="4608576"/>
            <a:ext cx="736092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515600" cy="8229600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787400" y="0"/>
            <a:ext cx="3657600" cy="8229600"/>
          </a:xfrm>
          <a:custGeom>
            <a:avLst/>
            <a:gdLst/>
            <a:ahLst/>
            <a:cxnLst/>
            <a:rect l="l" t="t" r="r" b="b"/>
            <a:pathLst>
              <a:path w="3657600" h="8229600">
                <a:moveTo>
                  <a:pt x="3657600" y="0"/>
                </a:moveTo>
                <a:lnTo>
                  <a:pt x="0" y="0"/>
                </a:lnTo>
                <a:lnTo>
                  <a:pt x="0" y="8229600"/>
                </a:lnTo>
                <a:lnTo>
                  <a:pt x="3657600" y="8229600"/>
                </a:lnTo>
                <a:lnTo>
                  <a:pt x="36576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A8512F"/>
                </a:solidFill>
                <a:latin typeface="Garamond"/>
                <a:cs typeface="Garamon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A8512F"/>
                </a:solidFill>
                <a:latin typeface="Garamond"/>
                <a:cs typeface="Garamon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25780" y="1892808"/>
            <a:ext cx="4574286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415534" y="1892808"/>
            <a:ext cx="4574286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10/15/2025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A8512F"/>
                </a:solidFill>
                <a:latin typeface="Garamond"/>
                <a:cs typeface="Garamon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10/15/2025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10/15/2025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720979" y="0"/>
            <a:ext cx="66675" cy="8229600"/>
          </a:xfrm>
          <a:custGeom>
            <a:avLst/>
            <a:gdLst/>
            <a:ahLst/>
            <a:cxnLst/>
            <a:rect l="l" t="t" r="r" b="b"/>
            <a:pathLst>
              <a:path w="66675" h="8229600">
                <a:moveTo>
                  <a:pt x="0" y="8229600"/>
                </a:moveTo>
                <a:lnTo>
                  <a:pt x="66420" y="8229600"/>
                </a:lnTo>
                <a:lnTo>
                  <a:pt x="66420" y="0"/>
                </a:lnTo>
                <a:lnTo>
                  <a:pt x="0" y="0"/>
                </a:lnTo>
                <a:lnTo>
                  <a:pt x="0" y="8229600"/>
                </a:lnTo>
                <a:close/>
              </a:path>
            </a:pathLst>
          </a:custGeom>
          <a:solidFill>
            <a:srgbClr val="231F20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4445000" y="0"/>
            <a:ext cx="66675" cy="8229600"/>
          </a:xfrm>
          <a:custGeom>
            <a:avLst/>
            <a:gdLst/>
            <a:ahLst/>
            <a:cxnLst/>
            <a:rect l="l" t="t" r="r" b="b"/>
            <a:pathLst>
              <a:path w="66675" h="8229600">
                <a:moveTo>
                  <a:pt x="0" y="8229600"/>
                </a:moveTo>
                <a:lnTo>
                  <a:pt x="66166" y="8229600"/>
                </a:lnTo>
                <a:lnTo>
                  <a:pt x="66166" y="0"/>
                </a:lnTo>
                <a:lnTo>
                  <a:pt x="0" y="0"/>
                </a:lnTo>
                <a:lnTo>
                  <a:pt x="0" y="8229600"/>
                </a:lnTo>
                <a:close/>
              </a:path>
            </a:pathLst>
          </a:custGeom>
          <a:solidFill>
            <a:srgbClr val="231F20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87400" y="0"/>
            <a:ext cx="3657600" cy="82296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876055" y="3469002"/>
            <a:ext cx="1480820" cy="635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rgbClr val="A8512F"/>
                </a:solidFill>
                <a:latin typeface="Garamond"/>
                <a:cs typeface="Garamon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25780" y="1892808"/>
            <a:ext cx="9464040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575304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25780" y="7653528"/>
            <a:ext cx="241858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571232" y="7653528"/>
            <a:ext cx="241858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17" Type="http://schemas.openxmlformats.org/officeDocument/2006/relationships/image" Target="../media/image21.png"/><Relationship Id="rId2" Type="http://schemas.openxmlformats.org/officeDocument/2006/relationships/image" Target="../media/image6.png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19" Type="http://schemas.openxmlformats.org/officeDocument/2006/relationships/image" Target="../media/image23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" Type="http://schemas.openxmlformats.org/officeDocument/2006/relationships/image" Target="../media/image6.png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11" Type="http://schemas.openxmlformats.org/officeDocument/2006/relationships/image" Target="../media/image26.png"/><Relationship Id="rId5" Type="http://schemas.openxmlformats.org/officeDocument/2006/relationships/image" Target="../media/image9.png"/><Relationship Id="rId15" Type="http://schemas.openxmlformats.org/officeDocument/2006/relationships/image" Target="../media/image18.png"/><Relationship Id="rId10" Type="http://schemas.openxmlformats.org/officeDocument/2006/relationships/image" Target="../media/image14.png"/><Relationship Id="rId19" Type="http://schemas.openxmlformats.org/officeDocument/2006/relationships/image" Target="../media/image22.png"/><Relationship Id="rId4" Type="http://schemas.openxmlformats.org/officeDocument/2006/relationships/image" Target="../media/image8.png"/><Relationship Id="rId9" Type="http://schemas.openxmlformats.org/officeDocument/2006/relationships/image" Target="../media/image25.png"/><Relationship Id="rId1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7.png"/><Relationship Id="rId21" Type="http://schemas.openxmlformats.org/officeDocument/2006/relationships/image" Target="../media/image23.png"/><Relationship Id="rId7" Type="http://schemas.openxmlformats.org/officeDocument/2006/relationships/image" Target="../media/image11.png"/><Relationship Id="rId12" Type="http://schemas.openxmlformats.org/officeDocument/2006/relationships/image" Target="../media/image26.png"/><Relationship Id="rId17" Type="http://schemas.openxmlformats.org/officeDocument/2006/relationships/image" Target="../media/image19.png"/><Relationship Id="rId2" Type="http://schemas.openxmlformats.org/officeDocument/2006/relationships/image" Target="../media/image27.png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11" Type="http://schemas.openxmlformats.org/officeDocument/2006/relationships/image" Target="../media/image14.png"/><Relationship Id="rId5" Type="http://schemas.openxmlformats.org/officeDocument/2006/relationships/image" Target="../media/image9.png"/><Relationship Id="rId15" Type="http://schemas.openxmlformats.org/officeDocument/2006/relationships/image" Target="../media/image17.png"/><Relationship Id="rId10" Type="http://schemas.openxmlformats.org/officeDocument/2006/relationships/image" Target="../media/image25.png"/><Relationship Id="rId19" Type="http://schemas.openxmlformats.org/officeDocument/2006/relationships/image" Target="../media/image21.png"/><Relationship Id="rId4" Type="http://schemas.openxmlformats.org/officeDocument/2006/relationships/image" Target="../media/image8.png"/><Relationship Id="rId9" Type="http://schemas.openxmlformats.org/officeDocument/2006/relationships/image" Target="../media/image28.png"/><Relationship Id="rId1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4.png"/><Relationship Id="rId18" Type="http://schemas.openxmlformats.org/officeDocument/2006/relationships/image" Target="../media/image18.png"/><Relationship Id="rId3" Type="http://schemas.openxmlformats.org/officeDocument/2006/relationships/image" Target="../media/image29.png"/><Relationship Id="rId21" Type="http://schemas.openxmlformats.org/officeDocument/2006/relationships/image" Target="../media/image21.png"/><Relationship Id="rId7" Type="http://schemas.openxmlformats.org/officeDocument/2006/relationships/image" Target="../media/image10.png"/><Relationship Id="rId12" Type="http://schemas.openxmlformats.org/officeDocument/2006/relationships/image" Target="../media/image30.png"/><Relationship Id="rId17" Type="http://schemas.openxmlformats.org/officeDocument/2006/relationships/image" Target="../media/image17.png"/><Relationship Id="rId2" Type="http://schemas.openxmlformats.org/officeDocument/2006/relationships/image" Target="../media/image1.pn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28.png"/><Relationship Id="rId5" Type="http://schemas.openxmlformats.org/officeDocument/2006/relationships/image" Target="../media/image8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10" Type="http://schemas.openxmlformats.org/officeDocument/2006/relationships/image" Target="../media/image24.png"/><Relationship Id="rId19" Type="http://schemas.openxmlformats.org/officeDocument/2006/relationships/image" Target="../media/image19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26.png"/><Relationship Id="rId22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515600" cy="8229600"/>
            <a:chOff x="0" y="0"/>
            <a:chExt cx="10515600" cy="82296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0515600" cy="822960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787400" y="0"/>
              <a:ext cx="3657600" cy="8229600"/>
            </a:xfrm>
            <a:custGeom>
              <a:avLst/>
              <a:gdLst/>
              <a:ahLst/>
              <a:cxnLst/>
              <a:rect l="l" t="t" r="r" b="b"/>
              <a:pathLst>
                <a:path w="3657600" h="8229600">
                  <a:moveTo>
                    <a:pt x="3657600" y="0"/>
                  </a:moveTo>
                  <a:lnTo>
                    <a:pt x="0" y="0"/>
                  </a:lnTo>
                  <a:lnTo>
                    <a:pt x="0" y="8229600"/>
                  </a:lnTo>
                  <a:lnTo>
                    <a:pt x="3657600" y="8229600"/>
                  </a:lnTo>
                  <a:lnTo>
                    <a:pt x="3657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95" dirty="0"/>
              <a:t>Valiant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256299" y="4211952"/>
            <a:ext cx="2720340" cy="22542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500" i="1" spc="105" dirty="0">
                <a:solidFill>
                  <a:srgbClr val="A8512F"/>
                </a:solidFill>
                <a:latin typeface="Garamond"/>
                <a:cs typeface="Garamond"/>
              </a:rPr>
              <a:t>Firm</a:t>
            </a:r>
            <a:endParaRPr sz="3500">
              <a:latin typeface="Garamond"/>
              <a:cs typeface="Garamond"/>
            </a:endParaRPr>
          </a:p>
          <a:p>
            <a:pPr algn="ctr">
              <a:lnSpc>
                <a:spcPct val="100000"/>
              </a:lnSpc>
              <a:spcBef>
                <a:spcPts val="2000"/>
              </a:spcBef>
            </a:pPr>
            <a:r>
              <a:rPr sz="2300" spc="-105" dirty="0">
                <a:solidFill>
                  <a:srgbClr val="A8ADC1"/>
                </a:solidFill>
                <a:latin typeface="Lucida Sans"/>
                <a:cs typeface="Lucida Sans"/>
              </a:rPr>
              <a:t>Classic</a:t>
            </a:r>
            <a:r>
              <a:rPr sz="2300" spc="-135" dirty="0">
                <a:solidFill>
                  <a:srgbClr val="A8ADC1"/>
                </a:solidFill>
                <a:latin typeface="Lucida Sans"/>
                <a:cs typeface="Lucida Sans"/>
              </a:rPr>
              <a:t> </a:t>
            </a:r>
            <a:r>
              <a:rPr sz="2300" spc="-10" dirty="0">
                <a:solidFill>
                  <a:srgbClr val="A8ADC1"/>
                </a:solidFill>
                <a:latin typeface="Lucida Sans"/>
                <a:cs typeface="Lucida Sans"/>
              </a:rPr>
              <a:t>Collection</a:t>
            </a:r>
            <a:endParaRPr sz="2300">
              <a:latin typeface="Lucida Sans"/>
              <a:cs typeface="Lucida Sans"/>
            </a:endParaRPr>
          </a:p>
          <a:p>
            <a:pPr marL="151130" marR="143510" indent="6350" algn="ctr">
              <a:lnSpc>
                <a:spcPct val="125000"/>
              </a:lnSpc>
              <a:spcBef>
                <a:spcPts val="1090"/>
              </a:spcBef>
            </a:pPr>
            <a:r>
              <a:rPr sz="1000" spc="75" dirty="0">
                <a:solidFill>
                  <a:srgbClr val="231F20"/>
                </a:solidFill>
                <a:latin typeface="Verdana"/>
                <a:cs typeface="Verdana"/>
              </a:rPr>
              <a:t>HD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offers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65" dirty="0">
                <a:solidFill>
                  <a:srgbClr val="231F20"/>
                </a:solidFill>
                <a:latin typeface="Verdana"/>
                <a:cs typeface="Verdana"/>
              </a:rPr>
              <a:t>unmatched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value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55" dirty="0">
                <a:solidFill>
                  <a:srgbClr val="231F20"/>
                </a:solidFill>
                <a:latin typeface="Verdana"/>
                <a:cs typeface="Verdana"/>
              </a:rPr>
              <a:t>and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rdana"/>
                <a:cs typeface="Verdana"/>
              </a:rPr>
              <a:t>is </a:t>
            </a:r>
            <a:r>
              <a:rPr sz="1000" spc="60" dirty="0">
                <a:solidFill>
                  <a:srgbClr val="231F20"/>
                </a:solidFill>
                <a:latin typeface="Verdana"/>
                <a:cs typeface="Verdana"/>
              </a:rPr>
              <a:t>designed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for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those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70" dirty="0">
                <a:solidFill>
                  <a:srgbClr val="231F20"/>
                </a:solidFill>
                <a:latin typeface="Verdana"/>
                <a:cs typeface="Verdana"/>
              </a:rPr>
              <a:t>who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40" dirty="0">
                <a:solidFill>
                  <a:srgbClr val="231F20"/>
                </a:solidFill>
                <a:latin typeface="Verdana"/>
                <a:cs typeface="Verdana"/>
              </a:rPr>
              <a:t>appreciate</a:t>
            </a:r>
            <a:endParaRPr sz="1000">
              <a:latin typeface="Verdana"/>
              <a:cs typeface="Verdana"/>
            </a:endParaRPr>
          </a:p>
          <a:p>
            <a:pPr marL="12700" marR="5080" indent="-635" algn="ctr">
              <a:lnSpc>
                <a:spcPct val="125000"/>
              </a:lnSpc>
            </a:pP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traditional</a:t>
            </a:r>
            <a:r>
              <a:rPr sz="1000" spc="9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quality.</a:t>
            </a:r>
            <a:r>
              <a:rPr sz="1000" spc="10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55" dirty="0">
                <a:solidFill>
                  <a:srgbClr val="231F20"/>
                </a:solidFill>
                <a:latin typeface="Verdana"/>
                <a:cs typeface="Verdana"/>
              </a:rPr>
              <a:t>No</a:t>
            </a:r>
            <a:r>
              <a:rPr sz="1000" spc="10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corners</a:t>
            </a:r>
            <a:r>
              <a:rPr sz="1000" spc="10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are</a:t>
            </a:r>
            <a:r>
              <a:rPr sz="1000" spc="9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Verdana"/>
                <a:cs typeface="Verdana"/>
              </a:rPr>
              <a:t>cut, </a:t>
            </a:r>
            <a:r>
              <a:rPr sz="1000" spc="50" dirty="0">
                <a:solidFill>
                  <a:srgbClr val="231F20"/>
                </a:solidFill>
                <a:latin typeface="Verdana"/>
                <a:cs typeface="Verdana"/>
              </a:rPr>
              <a:t>no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concessions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are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made,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55" dirty="0">
                <a:solidFill>
                  <a:srgbClr val="231F20"/>
                </a:solidFill>
                <a:latin typeface="Verdana"/>
                <a:cs typeface="Verdana"/>
              </a:rPr>
              <a:t>and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only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rdana"/>
                <a:cs typeface="Verdana"/>
              </a:rPr>
              <a:t>the </a:t>
            </a:r>
            <a:r>
              <a:rPr sz="1000" spc="-20" dirty="0">
                <a:solidFill>
                  <a:srgbClr val="231F20"/>
                </a:solidFill>
                <a:latin typeface="Verdana"/>
                <a:cs typeface="Verdana"/>
              </a:rPr>
              <a:t>f</a:t>
            </a:r>
            <a:r>
              <a:rPr sz="1000" spc="-16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inest</a:t>
            </a:r>
            <a:r>
              <a:rPr sz="1000" spc="19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materials</a:t>
            </a:r>
            <a:r>
              <a:rPr sz="1000" spc="19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are</a:t>
            </a:r>
            <a:r>
              <a:rPr sz="1000" spc="19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rdana"/>
                <a:cs typeface="Verdana"/>
              </a:rPr>
              <a:t>sourced.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309756" y="6561452"/>
            <a:ext cx="61912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i="1" spc="-10" dirty="0">
                <a:solidFill>
                  <a:srgbClr val="A8ADC1"/>
                </a:solidFill>
                <a:latin typeface="Times New Roman"/>
                <a:cs typeface="Times New Roman"/>
              </a:rPr>
              <a:t>#7420</a:t>
            </a:r>
            <a:endParaRPr sz="1800">
              <a:latin typeface="Times New Roman"/>
              <a:cs typeface="Times New Roman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1080008" y="292608"/>
            <a:ext cx="3072765" cy="7875905"/>
            <a:chOff x="1080008" y="292608"/>
            <a:chExt cx="3072765" cy="7875905"/>
          </a:xfrm>
        </p:grpSpPr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80008" y="292608"/>
              <a:ext cx="3072383" cy="3072384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822787" y="2747309"/>
              <a:ext cx="800762" cy="10610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68626" y="7065264"/>
              <a:ext cx="1295146" cy="110276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3981" y="1662176"/>
            <a:ext cx="3717036" cy="6189979"/>
            <a:chOff x="763981" y="1662176"/>
            <a:chExt cx="3717036" cy="6189979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7399" y="6571995"/>
              <a:ext cx="3657600" cy="128016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7399" y="5991783"/>
              <a:ext cx="3657600" cy="1380286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87399" y="4793488"/>
              <a:ext cx="3373120" cy="1654048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896044" y="4889360"/>
              <a:ext cx="1548955" cy="169306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87399" y="5387847"/>
              <a:ext cx="1754632" cy="119456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87387" y="4816347"/>
              <a:ext cx="3657600" cy="1280172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87399" y="4467059"/>
              <a:ext cx="3657600" cy="1280160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63981" y="3980179"/>
              <a:ext cx="3717036" cy="1280147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87399" y="3859529"/>
              <a:ext cx="3657600" cy="128016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7399" y="3396488"/>
              <a:ext cx="3657600" cy="1280160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7399" y="2904235"/>
              <a:ext cx="3657600" cy="1280160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63981" y="2408935"/>
              <a:ext cx="3717036" cy="1280172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63981" y="2034539"/>
              <a:ext cx="3717036" cy="1280147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87387" y="1662176"/>
              <a:ext cx="3657612" cy="1280160"/>
            </a:xfrm>
            <a:prstGeom prst="rect">
              <a:avLst/>
            </a:prstGeom>
          </p:spPr>
        </p:pic>
      </p:grpSp>
      <p:sp>
        <p:nvSpPr>
          <p:cNvPr id="27" name="object 27"/>
          <p:cNvSpPr txBox="1"/>
          <p:nvPr/>
        </p:nvSpPr>
        <p:spPr>
          <a:xfrm>
            <a:off x="1773682" y="442213"/>
            <a:ext cx="1682750" cy="122999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marL="2540" algn="ctr">
              <a:lnSpc>
                <a:spcPts val="4560"/>
              </a:lnSpc>
            </a:pPr>
            <a:r>
              <a:rPr sz="4000" b="1" spc="-10" dirty="0">
                <a:solidFill>
                  <a:srgbClr val="FFFFFF"/>
                </a:solidFill>
                <a:latin typeface="Garamond"/>
                <a:cs typeface="Garamond"/>
              </a:rPr>
              <a:t>Valiant</a:t>
            </a:r>
            <a:endParaRPr sz="4000" dirty="0">
              <a:latin typeface="Garamond"/>
              <a:cs typeface="Garamond"/>
            </a:endParaRPr>
          </a:p>
          <a:p>
            <a:pPr marL="2540" algn="ctr">
              <a:lnSpc>
                <a:spcPct val="100000"/>
              </a:lnSpc>
              <a:spcBef>
                <a:spcPts val="600"/>
              </a:spcBef>
            </a:pPr>
            <a:r>
              <a:rPr sz="3500" i="1" spc="105" dirty="0">
                <a:solidFill>
                  <a:srgbClr val="FFFFFF"/>
                </a:solidFill>
                <a:latin typeface="Garamond"/>
                <a:cs typeface="Garamond"/>
              </a:rPr>
              <a:t>Firm</a:t>
            </a:r>
            <a:endParaRPr sz="3500" dirty="0">
              <a:latin typeface="Garamond"/>
              <a:cs typeface="Garamond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93842" y="4576292"/>
            <a:ext cx="198755" cy="1269365"/>
          </a:xfrm>
          <a:prstGeom prst="rect">
            <a:avLst/>
          </a:prstGeom>
        </p:spPr>
        <p:txBody>
          <a:bodyPr vert="vert270" wrap="square" lIns="0" tIns="209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C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L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A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S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S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I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spc="-50" dirty="0">
                <a:solidFill>
                  <a:srgbClr val="A8512F"/>
                </a:solidFill>
                <a:latin typeface="Lucida Sans"/>
                <a:cs typeface="Lucida Sans"/>
              </a:rPr>
              <a:t>C</a:t>
            </a:r>
            <a:endParaRPr sz="1000">
              <a:latin typeface="Lucida Sans"/>
              <a:cs typeface="Lucida San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93842" y="2384266"/>
            <a:ext cx="198755" cy="1930400"/>
          </a:xfrm>
          <a:prstGeom prst="rect">
            <a:avLst/>
          </a:prstGeom>
        </p:spPr>
        <p:txBody>
          <a:bodyPr vert="vert270" wrap="square" lIns="0" tIns="209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C</a:t>
            </a:r>
            <a:r>
              <a:rPr sz="1000" spc="165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O</a:t>
            </a:r>
            <a:r>
              <a:rPr sz="1000" spc="165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L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L</a:t>
            </a:r>
            <a:r>
              <a:rPr sz="1000" spc="165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E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C</a:t>
            </a:r>
            <a:r>
              <a:rPr sz="1000" spc="165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T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I</a:t>
            </a:r>
            <a:r>
              <a:rPr sz="1000" spc="165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O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spc="-50" dirty="0">
                <a:solidFill>
                  <a:srgbClr val="A8512F"/>
                </a:solidFill>
                <a:latin typeface="Lucida Sans"/>
                <a:cs typeface="Lucida Sans"/>
              </a:rPr>
              <a:t>N</a:t>
            </a:r>
            <a:endParaRPr sz="1000">
              <a:latin typeface="Lucida Sans"/>
              <a:cs typeface="Lucida San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661849" y="163510"/>
            <a:ext cx="194183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spc="-20" dirty="0">
                <a:solidFill>
                  <a:srgbClr val="A8512F"/>
                </a:solidFill>
                <a:latin typeface="Garamond"/>
                <a:cs typeface="Garamond"/>
              </a:rPr>
              <a:t>KEY</a:t>
            </a:r>
            <a:r>
              <a:rPr sz="1500" b="1" spc="-4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500" b="1" spc="-50" dirty="0">
                <a:solidFill>
                  <a:srgbClr val="A8512F"/>
                </a:solidFill>
                <a:latin typeface="Garamond"/>
                <a:cs typeface="Garamond"/>
              </a:rPr>
              <a:t>FEATURES </a:t>
            </a:r>
            <a:r>
              <a:rPr sz="1500" spc="-20" dirty="0">
                <a:solidFill>
                  <a:srgbClr val="A8512F"/>
                </a:solidFill>
                <a:latin typeface="Baskerville Old Face"/>
                <a:cs typeface="Baskerville Old Face"/>
              </a:rPr>
              <a:t>#7420</a:t>
            </a:r>
            <a:endParaRPr sz="1500">
              <a:latin typeface="Baskerville Old Face"/>
              <a:cs typeface="Baskerville Old Face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832348" y="436984"/>
            <a:ext cx="5454015" cy="66814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marR="193675" indent="-228600">
              <a:lnSpc>
                <a:spcPct val="122500"/>
              </a:lnSpc>
              <a:spcBef>
                <a:spcPts val="95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Designer</a:t>
            </a:r>
            <a:r>
              <a:rPr sz="1300" spc="9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Luxury</a:t>
            </a:r>
            <a:r>
              <a:rPr sz="1300" spc="9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Cooling</a:t>
            </a:r>
            <a:r>
              <a:rPr sz="1300" spc="9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Knit</a:t>
            </a:r>
            <a:r>
              <a:rPr sz="1300" spc="9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Fabric</a:t>
            </a:r>
            <a:r>
              <a:rPr sz="1300" spc="1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high-end,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stylish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knit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material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crafted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5" dirty="0">
                <a:solidFill>
                  <a:srgbClr val="2F252D"/>
                </a:solidFill>
                <a:latin typeface="Arial"/>
                <a:cs typeface="Arial"/>
              </a:rPr>
              <a:t>for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mattresses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that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combines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soft,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upscale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feel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with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cooling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technology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promote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airflow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and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maintain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comfortable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sleep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temperature.</a:t>
            </a:r>
            <a:endParaRPr sz="900">
              <a:latin typeface="Arial"/>
              <a:cs typeface="Arial"/>
            </a:endParaRPr>
          </a:p>
          <a:p>
            <a:pPr marL="241300" marR="116839" indent="-228600">
              <a:lnSpc>
                <a:spcPct val="124900"/>
              </a:lnSpc>
              <a:spcBef>
                <a:spcPts val="430"/>
              </a:spcBef>
              <a:buAutoNum type="arabicPeriod"/>
              <a:tabLst>
                <a:tab pos="241300" algn="l"/>
              </a:tabLst>
            </a:pP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Compression</a:t>
            </a:r>
            <a:r>
              <a:rPr sz="1300" spc="6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Hand</a:t>
            </a:r>
            <a:r>
              <a:rPr sz="1300" spc="6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Tufting</a:t>
            </a:r>
            <a:r>
              <a:rPr sz="1300" spc="6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Creates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loft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that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supports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body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virtually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reduce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body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impressions.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Hand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tufting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true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mark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quality.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Durable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fasteners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are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inserted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by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hand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through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all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layers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secure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upholstery.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This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time-intensive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technique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dramatically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reduces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body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impressions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superb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craftsmanship.</a:t>
            </a:r>
            <a:endParaRPr sz="900">
              <a:latin typeface="Arial"/>
              <a:cs typeface="Arial"/>
            </a:endParaRPr>
          </a:p>
          <a:p>
            <a:pPr marL="241300" marR="161290" indent="-228600">
              <a:lnSpc>
                <a:spcPct val="115399"/>
              </a:lnSpc>
              <a:spcBef>
                <a:spcPts val="580"/>
              </a:spcBef>
              <a:buAutoNum type="arabicPeriod"/>
              <a:tabLst>
                <a:tab pos="241300" algn="l"/>
              </a:tabLst>
            </a:pP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Natural</a:t>
            </a:r>
            <a:r>
              <a:rPr sz="1300" spc="4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FR</a:t>
            </a:r>
            <a:r>
              <a:rPr sz="1300" spc="4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Rayon</a:t>
            </a:r>
            <a:r>
              <a:rPr sz="1300" spc="4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Fiber</a:t>
            </a:r>
            <a:r>
              <a:rPr sz="1300" spc="4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fire-retardant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fiber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we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use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most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natural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design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made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from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Rayon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Silicate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combination.</a:t>
            </a:r>
            <a:endParaRPr sz="900">
              <a:latin typeface="Arial"/>
              <a:cs typeface="Arial"/>
            </a:endParaRPr>
          </a:p>
          <a:p>
            <a:pPr marL="241300" marR="211454" indent="-228600">
              <a:lnSpc>
                <a:spcPct val="115399"/>
              </a:lnSpc>
              <a:spcBef>
                <a:spcPts val="580"/>
              </a:spcBef>
              <a:buAutoNum type="arabicPeriod"/>
              <a:tabLst>
                <a:tab pos="241300" algn="l"/>
              </a:tabLst>
            </a:pPr>
            <a:r>
              <a:rPr sz="1300" spc="20" dirty="0">
                <a:solidFill>
                  <a:srgbClr val="A8512F"/>
                </a:solidFill>
                <a:latin typeface="Garamond"/>
                <a:cs typeface="Garamond"/>
              </a:rPr>
              <a:t>Silk,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Wool,</a:t>
            </a:r>
            <a:r>
              <a:rPr sz="1300" spc="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20" dirty="0">
                <a:solidFill>
                  <a:srgbClr val="A8512F"/>
                </a:solidFill>
                <a:latin typeface="Garamond"/>
                <a:cs typeface="Garamond"/>
              </a:rPr>
              <a:t>&amp;</a:t>
            </a:r>
            <a:r>
              <a:rPr sz="1300" spc="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20" dirty="0">
                <a:solidFill>
                  <a:srgbClr val="A8512F"/>
                </a:solidFill>
                <a:latin typeface="Garamond"/>
                <a:cs typeface="Garamond"/>
              </a:rPr>
              <a:t>Cashmere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Naturally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regulates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temperature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wicks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away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moisture.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The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perfect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blend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added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quilt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keep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comfortable,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cool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dry.</a:t>
            </a:r>
            <a:endParaRPr sz="900">
              <a:latin typeface="Arial"/>
              <a:cs typeface="Arial"/>
            </a:endParaRPr>
          </a:p>
          <a:p>
            <a:pPr marL="241300" marR="184150" indent="-228600">
              <a:lnSpc>
                <a:spcPct val="115399"/>
              </a:lnSpc>
              <a:spcBef>
                <a:spcPts val="580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High-Density</a:t>
            </a:r>
            <a:r>
              <a:rPr sz="1300" spc="14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Support</a:t>
            </a:r>
            <a:r>
              <a:rPr sz="1300" spc="15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Foam</a:t>
            </a:r>
            <a:r>
              <a:rPr sz="1300" spc="15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High-quality,</a:t>
            </a:r>
            <a:r>
              <a:rPr sz="900" spc="1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dense</a:t>
            </a:r>
            <a:r>
              <a:rPr sz="900" spc="1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foams</a:t>
            </a:r>
            <a:r>
              <a:rPr sz="900" spc="1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conform</a:t>
            </a:r>
            <a:r>
              <a:rPr sz="900" spc="1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your</a:t>
            </a:r>
            <a:r>
              <a:rPr sz="900" spc="1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body,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which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diminishes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uncomfortable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pressure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points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while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sleep.</a:t>
            </a:r>
            <a:endParaRPr sz="900">
              <a:latin typeface="Arial"/>
              <a:cs typeface="Arial"/>
            </a:endParaRPr>
          </a:p>
          <a:p>
            <a:pPr marL="241300" marR="222250" indent="-228600">
              <a:lnSpc>
                <a:spcPct val="115399"/>
              </a:lnSpc>
              <a:spcBef>
                <a:spcPts val="580"/>
              </a:spcBef>
              <a:buAutoNum type="arabicPeriod"/>
              <a:tabLst>
                <a:tab pos="241300" algn="l"/>
              </a:tabLst>
            </a:pP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Natural</a:t>
            </a:r>
            <a:r>
              <a:rPr sz="1300" spc="4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Latex</a:t>
            </a:r>
            <a:r>
              <a:rPr sz="1300" spc="4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Lumbar</a:t>
            </a:r>
            <a:r>
              <a:rPr sz="1300" spc="4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Support</a:t>
            </a:r>
            <a:r>
              <a:rPr sz="1300" spc="4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extra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where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need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it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most,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in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the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center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third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your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body,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virtually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eliminating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sagging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in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center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mattress.</a:t>
            </a:r>
            <a:endParaRPr sz="900">
              <a:latin typeface="Arial"/>
              <a:cs typeface="Arial"/>
            </a:endParaRPr>
          </a:p>
          <a:p>
            <a:pPr marL="241300" marR="248285" indent="-228600">
              <a:lnSpc>
                <a:spcPct val="115399"/>
              </a:lnSpc>
              <a:spcBef>
                <a:spcPts val="580"/>
              </a:spcBef>
              <a:buAutoNum type="arabicPeriod"/>
              <a:tabLst>
                <a:tab pos="241300" algn="l"/>
              </a:tabLst>
            </a:pP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High-Density</a:t>
            </a:r>
            <a:r>
              <a:rPr sz="1300" spc="5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Recycled</a:t>
            </a:r>
            <a:r>
              <a:rPr sz="1300" spc="5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Insulator</a:t>
            </a:r>
            <a:r>
              <a:rPr sz="1300" spc="5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Pad</a:t>
            </a:r>
            <a:r>
              <a:rPr sz="1300" spc="5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high-density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recycled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insulator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pad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in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the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upholstery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layers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deep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down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support.</a:t>
            </a:r>
            <a:endParaRPr sz="900">
              <a:latin typeface="Arial"/>
              <a:cs typeface="Arial"/>
            </a:endParaRPr>
          </a:p>
          <a:p>
            <a:pPr marL="241300" marR="248285" indent="-228600">
              <a:lnSpc>
                <a:spcPct val="115399"/>
              </a:lnSpc>
              <a:spcBef>
                <a:spcPts val="580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High-Density</a:t>
            </a:r>
            <a:r>
              <a:rPr sz="1300" spc="114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Comfort</a:t>
            </a:r>
            <a:r>
              <a:rPr sz="1300" spc="12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Topper</a:t>
            </a:r>
            <a:r>
              <a:rPr sz="1300" spc="12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Block</a:t>
            </a:r>
            <a:r>
              <a:rPr sz="1300" spc="12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An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extra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layer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that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better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edge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deep-down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comfort.</a:t>
            </a:r>
            <a:endParaRPr sz="900">
              <a:latin typeface="Arial"/>
              <a:cs typeface="Arial"/>
            </a:endParaRPr>
          </a:p>
          <a:p>
            <a:pPr marL="241300" marR="86360" indent="-228600">
              <a:lnSpc>
                <a:spcPct val="124900"/>
              </a:lnSpc>
              <a:spcBef>
                <a:spcPts val="430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Recycled</a:t>
            </a:r>
            <a:r>
              <a:rPr sz="1300" spc="13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“Blue”</a:t>
            </a:r>
            <a:r>
              <a:rPr sz="1300" spc="13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Cotton</a:t>
            </a:r>
            <a:r>
              <a:rPr sz="1300" spc="13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Content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that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has</a:t>
            </a:r>
            <a:r>
              <a:rPr sz="900" spc="1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been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recycled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after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manufacturing</a:t>
            </a:r>
            <a:r>
              <a:rPr sz="900" spc="1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but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before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consumption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known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as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post-industrial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content,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like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pre-consumer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content.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By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utilizing</a:t>
            </a:r>
            <a:r>
              <a:rPr sz="900" spc="5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recycled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materials,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such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as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breathable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cotton,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can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minimize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our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carbon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footprint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and 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promote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healthier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planet,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ultimately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leading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restful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sleep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for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both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earth.</a:t>
            </a:r>
            <a:endParaRPr sz="900">
              <a:latin typeface="Arial"/>
              <a:cs typeface="Arial"/>
            </a:endParaRPr>
          </a:p>
          <a:p>
            <a:pPr marL="241300" marR="5080" indent="-228600">
              <a:lnSpc>
                <a:spcPct val="124900"/>
              </a:lnSpc>
              <a:spcBef>
                <a:spcPts val="430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12.75-Gauge</a:t>
            </a:r>
            <a:r>
              <a:rPr sz="1300" spc="7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Heavy</a:t>
            </a:r>
            <a:r>
              <a:rPr sz="1300" spc="7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Duty</a:t>
            </a:r>
            <a:r>
              <a:rPr sz="1300" spc="7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Spring</a:t>
            </a:r>
            <a:r>
              <a:rPr sz="1300" spc="7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Design</a:t>
            </a:r>
            <a:r>
              <a:rPr sz="1300" spc="7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12.75-gauge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high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density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coil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construction</a:t>
            </a:r>
            <a:r>
              <a:rPr sz="900" spc="5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made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tempered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steel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heaviest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strongest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system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in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mattress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construction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today.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Designed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for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high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performance,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it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ensures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across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surface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5" dirty="0">
                <a:solidFill>
                  <a:srgbClr val="2F252D"/>
                </a:solidFill>
                <a:latin typeface="Arial"/>
                <a:cs typeface="Arial"/>
              </a:rPr>
              <a:t>for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proper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spinal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alignment.</a:t>
            </a:r>
            <a:endParaRPr sz="900">
              <a:latin typeface="Arial"/>
              <a:cs typeface="Arial"/>
            </a:endParaRPr>
          </a:p>
          <a:p>
            <a:pPr marL="241300" marR="189230" indent="-228600">
              <a:lnSpc>
                <a:spcPct val="115399"/>
              </a:lnSpc>
              <a:spcBef>
                <a:spcPts val="580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Upholstery-Grade</a:t>
            </a:r>
            <a:r>
              <a:rPr sz="1300" spc="1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Foam</a:t>
            </a:r>
            <a:r>
              <a:rPr sz="1300" spc="1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Encasement</a:t>
            </a:r>
            <a:r>
              <a:rPr sz="1300" spc="10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Permanently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seals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innerspring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360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degrees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around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deliver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durable,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comfortable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seating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edge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with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20%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sleeping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area.</a:t>
            </a:r>
            <a:endParaRPr sz="900">
              <a:latin typeface="Arial"/>
              <a:cs typeface="Arial"/>
            </a:endParaRPr>
          </a:p>
          <a:p>
            <a:pPr marL="240665" indent="-227965">
              <a:lnSpc>
                <a:spcPct val="100000"/>
              </a:lnSpc>
              <a:spcBef>
                <a:spcPts val="819"/>
              </a:spcBef>
              <a:buAutoNum type="arabicPeriod"/>
              <a:tabLst>
                <a:tab pos="240665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High-Density</a:t>
            </a:r>
            <a:r>
              <a:rPr sz="1300" spc="8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Base</a:t>
            </a:r>
            <a:r>
              <a:rPr sz="1300" spc="9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Foam</a:t>
            </a:r>
            <a:r>
              <a:rPr sz="1300" spc="8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optimal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base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for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all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Heavy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Duty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Springs.</a:t>
            </a:r>
            <a:endParaRPr sz="900">
              <a:latin typeface="Arial"/>
              <a:cs typeface="Arial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2959861" y="2143760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0"/>
                </a:move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close/>
              </a:path>
            </a:pathLst>
          </a:custGeom>
          <a:solidFill>
            <a:srgbClr val="F4F0EE">
              <a:alpha val="8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3045028" y="2134679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2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2959861" y="2143760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1553540" y="1862644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95" dirty="0">
                <a:solidFill>
                  <a:srgbClr val="A46C4A"/>
                </a:solidFill>
                <a:latin typeface="Garamond"/>
                <a:cs typeface="Garamond"/>
              </a:rPr>
              <a:t>1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1468374" y="1871726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6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3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6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6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3045028" y="2646488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3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2959861" y="2655570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/>
          <p:nvPr/>
        </p:nvSpPr>
        <p:spPr>
          <a:xfrm>
            <a:off x="3035884" y="3020885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4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2959861" y="3029966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3023184" y="6502206"/>
            <a:ext cx="1149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5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2959861" y="6511288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5">
                <a:moveTo>
                  <a:pt x="129667" y="259333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6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6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3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>
            <a:off x="1553540" y="4299117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6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1462024" y="4301849"/>
            <a:ext cx="1757680" cy="572770"/>
            <a:chOff x="1462024" y="4301849"/>
            <a:chExt cx="1757680" cy="572770"/>
          </a:xfrm>
        </p:grpSpPr>
        <p:sp>
          <p:nvSpPr>
            <p:cNvPr id="45" name="object 45"/>
            <p:cNvSpPr/>
            <p:nvPr/>
          </p:nvSpPr>
          <p:spPr>
            <a:xfrm>
              <a:off x="1468374" y="4308199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6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3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6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6" y="259334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2959862" y="4614926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7" name="object 47"/>
          <p:cNvSpPr txBox="1"/>
          <p:nvPr/>
        </p:nvSpPr>
        <p:spPr>
          <a:xfrm>
            <a:off x="3032328" y="4605844"/>
            <a:ext cx="1149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7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2959861" y="4614926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 txBox="1"/>
          <p:nvPr/>
        </p:nvSpPr>
        <p:spPr>
          <a:xfrm>
            <a:off x="3032328" y="5009630"/>
            <a:ext cx="1149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8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50" name="object 50"/>
          <p:cNvGrpSpPr/>
          <p:nvPr/>
        </p:nvGrpSpPr>
        <p:grpSpPr>
          <a:xfrm>
            <a:off x="2953511" y="5012361"/>
            <a:ext cx="272415" cy="697230"/>
            <a:chOff x="2953511" y="5012361"/>
            <a:chExt cx="272415" cy="697230"/>
          </a:xfrm>
        </p:grpSpPr>
        <p:sp>
          <p:nvSpPr>
            <p:cNvPr id="51" name="object 51"/>
            <p:cNvSpPr/>
            <p:nvPr/>
          </p:nvSpPr>
          <p:spPr>
            <a:xfrm>
              <a:off x="2959861" y="5018711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3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2959861" y="5450078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3" name="object 53"/>
          <p:cNvSpPr txBox="1"/>
          <p:nvPr/>
        </p:nvSpPr>
        <p:spPr>
          <a:xfrm>
            <a:off x="3032328" y="5440996"/>
            <a:ext cx="1149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9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54" name="object 54"/>
          <p:cNvGrpSpPr/>
          <p:nvPr/>
        </p:nvGrpSpPr>
        <p:grpSpPr>
          <a:xfrm>
            <a:off x="2953511" y="5443728"/>
            <a:ext cx="272415" cy="671195"/>
            <a:chOff x="2953511" y="5443728"/>
            <a:chExt cx="272415" cy="671195"/>
          </a:xfrm>
        </p:grpSpPr>
        <p:sp>
          <p:nvSpPr>
            <p:cNvPr id="55" name="object 55"/>
            <p:cNvSpPr/>
            <p:nvPr/>
          </p:nvSpPr>
          <p:spPr>
            <a:xfrm>
              <a:off x="2959861" y="5450078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2959861" y="5855462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7" name="object 57"/>
          <p:cNvSpPr txBox="1"/>
          <p:nvPr/>
        </p:nvSpPr>
        <p:spPr>
          <a:xfrm>
            <a:off x="2978556" y="5851015"/>
            <a:ext cx="20447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65" dirty="0">
                <a:solidFill>
                  <a:srgbClr val="A46C4A"/>
                </a:solidFill>
                <a:latin typeface="Garamond"/>
                <a:cs typeface="Garamond"/>
              </a:rPr>
              <a:t>10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2959861" y="5855461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3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6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6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3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 txBox="1"/>
          <p:nvPr/>
        </p:nvSpPr>
        <p:spPr>
          <a:xfrm>
            <a:off x="2995701" y="7112336"/>
            <a:ext cx="17399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25" dirty="0">
                <a:solidFill>
                  <a:srgbClr val="A46C4A"/>
                </a:solidFill>
                <a:latin typeface="Garamond"/>
                <a:cs typeface="Garamond"/>
              </a:rPr>
              <a:t>12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2959861" y="7108717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5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 txBox="1"/>
          <p:nvPr/>
        </p:nvSpPr>
        <p:spPr>
          <a:xfrm>
            <a:off x="787400" y="6098411"/>
            <a:ext cx="249682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21360">
              <a:lnSpc>
                <a:spcPct val="100000"/>
              </a:lnSpc>
              <a:spcBef>
                <a:spcPts val="100"/>
              </a:spcBef>
            </a:pPr>
            <a:r>
              <a:rPr sz="1400" b="1" spc="120" dirty="0">
                <a:solidFill>
                  <a:srgbClr val="A46C4A"/>
                </a:solidFill>
                <a:latin typeface="Garamond"/>
                <a:cs typeface="Garamond"/>
              </a:rPr>
              <a:t>11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62" name="object 62"/>
          <p:cNvSpPr/>
          <p:nvPr/>
        </p:nvSpPr>
        <p:spPr>
          <a:xfrm>
            <a:off x="1468374" y="6102858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6" y="259333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3" y="129666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6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6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6" y="259333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 txBox="1"/>
          <p:nvPr/>
        </p:nvSpPr>
        <p:spPr>
          <a:xfrm>
            <a:off x="3045028" y="3838003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5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64" name="object 64"/>
          <p:cNvGrpSpPr/>
          <p:nvPr/>
        </p:nvGrpSpPr>
        <p:grpSpPr>
          <a:xfrm>
            <a:off x="2953511" y="3765296"/>
            <a:ext cx="272415" cy="426084"/>
            <a:chOff x="2953511" y="3765296"/>
            <a:chExt cx="272415" cy="426084"/>
          </a:xfrm>
        </p:grpSpPr>
        <p:sp>
          <p:nvSpPr>
            <p:cNvPr id="65" name="object 65"/>
            <p:cNvSpPr/>
            <p:nvPr/>
          </p:nvSpPr>
          <p:spPr>
            <a:xfrm>
              <a:off x="2959861" y="3847084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3089528" y="3812723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h="38100">
                  <a:moveTo>
                    <a:pt x="0" y="0"/>
                  </a:moveTo>
                  <a:lnTo>
                    <a:pt x="0" y="37719"/>
                  </a:lnTo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3039935" y="3765296"/>
              <a:ext cx="99695" cy="53340"/>
            </a:xfrm>
            <a:custGeom>
              <a:avLst/>
              <a:gdLst/>
              <a:ahLst/>
              <a:cxnLst/>
              <a:rect l="l" t="t" r="r" b="b"/>
              <a:pathLst>
                <a:path w="99694" h="53339">
                  <a:moveTo>
                    <a:pt x="49593" y="0"/>
                  </a:moveTo>
                  <a:lnTo>
                    <a:pt x="0" y="53340"/>
                  </a:lnTo>
                  <a:lnTo>
                    <a:pt x="99187" y="53340"/>
                  </a:lnTo>
                  <a:lnTo>
                    <a:pt x="49593" y="0"/>
                  </a:lnTo>
                  <a:close/>
                </a:path>
              </a:pathLst>
            </a:custGeom>
            <a:solidFill>
              <a:srgbClr val="A851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3089528" y="4105855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h="38100">
                  <a:moveTo>
                    <a:pt x="0" y="37719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3039935" y="4137661"/>
              <a:ext cx="99695" cy="53340"/>
            </a:xfrm>
            <a:custGeom>
              <a:avLst/>
              <a:gdLst/>
              <a:ahLst/>
              <a:cxnLst/>
              <a:rect l="l" t="t" r="r" b="b"/>
              <a:pathLst>
                <a:path w="99694" h="53339">
                  <a:moveTo>
                    <a:pt x="99187" y="0"/>
                  </a:moveTo>
                  <a:lnTo>
                    <a:pt x="0" y="0"/>
                  </a:lnTo>
                  <a:lnTo>
                    <a:pt x="49593" y="53339"/>
                  </a:lnTo>
                  <a:lnTo>
                    <a:pt x="99187" y="0"/>
                  </a:lnTo>
                  <a:close/>
                </a:path>
              </a:pathLst>
            </a:custGeom>
            <a:solidFill>
              <a:srgbClr val="A851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0" name="object 70"/>
          <p:cNvSpPr txBox="1"/>
          <p:nvPr/>
        </p:nvSpPr>
        <p:spPr>
          <a:xfrm>
            <a:off x="8010762" y="188267"/>
            <a:ext cx="229171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The</a:t>
            </a:r>
            <a:r>
              <a:rPr sz="800" spc="75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Seal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of</a:t>
            </a:r>
            <a:r>
              <a:rPr sz="800" spc="9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Cotton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is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a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trademark</a:t>
            </a:r>
            <a:r>
              <a:rPr sz="800" spc="75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of</a:t>
            </a:r>
            <a:r>
              <a:rPr sz="800" spc="9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Cotton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spc="-10" dirty="0">
                <a:solidFill>
                  <a:srgbClr val="539E9F"/>
                </a:solidFill>
                <a:latin typeface="Arial Narrow"/>
                <a:cs typeface="Arial Narrow"/>
              </a:rPr>
              <a:t>Incorporated.</a:t>
            </a:r>
            <a:endParaRPr sz="800">
              <a:latin typeface="Arial Narrow"/>
              <a:cs typeface="Arial Narrow"/>
            </a:endParaRPr>
          </a:p>
        </p:txBody>
      </p:sp>
      <p:pic>
        <p:nvPicPr>
          <p:cNvPr id="71" name="object 71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5864859" y="7224378"/>
            <a:ext cx="740371" cy="740371"/>
          </a:xfrm>
          <a:prstGeom prst="rect">
            <a:avLst/>
          </a:prstGeom>
        </p:spPr>
      </p:pic>
      <p:pic>
        <p:nvPicPr>
          <p:cNvPr id="72" name="object 72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6822163" y="7245067"/>
            <a:ext cx="702696" cy="702696"/>
          </a:xfrm>
          <a:prstGeom prst="rect">
            <a:avLst/>
          </a:prstGeom>
        </p:spPr>
      </p:pic>
      <p:pic>
        <p:nvPicPr>
          <p:cNvPr id="73" name="object 73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8683093" y="7216317"/>
            <a:ext cx="597392" cy="530394"/>
          </a:xfrm>
          <a:prstGeom prst="rect">
            <a:avLst/>
          </a:prstGeom>
        </p:spPr>
      </p:pic>
      <p:sp>
        <p:nvSpPr>
          <p:cNvPr id="74" name="object 74"/>
          <p:cNvSpPr txBox="1"/>
          <p:nvPr/>
        </p:nvSpPr>
        <p:spPr>
          <a:xfrm>
            <a:off x="8753093" y="7780328"/>
            <a:ext cx="45974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195" marR="5080" indent="-24130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231F20"/>
                </a:solidFill>
                <a:latin typeface="Arial Narrow"/>
                <a:cs typeface="Arial Narrow"/>
              </a:rPr>
              <a:t>Amish</a:t>
            </a:r>
            <a:r>
              <a:rPr sz="700" spc="7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20" dirty="0">
                <a:solidFill>
                  <a:srgbClr val="231F20"/>
                </a:solidFill>
                <a:latin typeface="Arial Narrow"/>
                <a:cs typeface="Arial Narrow"/>
              </a:rPr>
              <a:t>Wood</a:t>
            </a:r>
            <a:r>
              <a:rPr sz="700" spc="50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Arial Narrow"/>
                <a:cs typeface="Arial Narrow"/>
              </a:rPr>
              <a:t>Foundation</a:t>
            </a:r>
            <a:endParaRPr sz="700">
              <a:latin typeface="Arial Narrow"/>
              <a:cs typeface="Arial Narrow"/>
            </a:endParaRPr>
          </a:p>
        </p:txBody>
      </p:sp>
      <p:pic>
        <p:nvPicPr>
          <p:cNvPr id="75" name="object 75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9500666" y="7216305"/>
            <a:ext cx="784235" cy="527633"/>
          </a:xfrm>
          <a:prstGeom prst="rect">
            <a:avLst/>
          </a:prstGeom>
        </p:spPr>
      </p:pic>
      <p:sp>
        <p:nvSpPr>
          <p:cNvPr id="76" name="object 76"/>
          <p:cNvSpPr txBox="1"/>
          <p:nvPr/>
        </p:nvSpPr>
        <p:spPr>
          <a:xfrm>
            <a:off x="9602127" y="7798617"/>
            <a:ext cx="58610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3670" marR="5080" indent="-141605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231F20"/>
                </a:solidFill>
                <a:latin typeface="Arial Narrow"/>
                <a:cs typeface="Arial Narrow"/>
              </a:rPr>
              <a:t>Adjustable</a:t>
            </a:r>
            <a:r>
              <a:rPr sz="700" spc="11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20" dirty="0">
                <a:solidFill>
                  <a:srgbClr val="231F20"/>
                </a:solidFill>
                <a:latin typeface="Arial Narrow"/>
                <a:cs typeface="Arial Narrow"/>
              </a:rPr>
              <a:t>Base</a:t>
            </a:r>
            <a:r>
              <a:rPr sz="700" spc="50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Arial Narrow"/>
                <a:cs typeface="Arial Narrow"/>
              </a:rPr>
              <a:t>Friendly</a:t>
            </a:r>
            <a:endParaRPr sz="700">
              <a:latin typeface="Arial Narrow"/>
              <a:cs typeface="Arial Narrow"/>
            </a:endParaRPr>
          </a:p>
        </p:txBody>
      </p:sp>
      <p:pic>
        <p:nvPicPr>
          <p:cNvPr id="77" name="object 77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4700311" y="7084673"/>
            <a:ext cx="1042205" cy="1042205"/>
          </a:xfrm>
          <a:prstGeom prst="rect">
            <a:avLst/>
          </a:prstGeom>
        </p:spPr>
      </p:pic>
      <p:pic>
        <p:nvPicPr>
          <p:cNvPr id="78" name="object 78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7640649" y="7304125"/>
            <a:ext cx="914990" cy="54311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95" dirty="0"/>
              <a:t>Valiant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256299" y="4211952"/>
            <a:ext cx="2720340" cy="26492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500" i="1" spc="210" dirty="0">
                <a:solidFill>
                  <a:srgbClr val="A8512F"/>
                </a:solidFill>
                <a:latin typeface="Garamond"/>
                <a:cs typeface="Garamond"/>
              </a:rPr>
              <a:t>Medium</a:t>
            </a:r>
            <a:r>
              <a:rPr sz="3500" i="1" spc="-16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3500" i="1" spc="105" dirty="0">
                <a:solidFill>
                  <a:srgbClr val="A8512F"/>
                </a:solidFill>
                <a:latin typeface="Garamond"/>
                <a:cs typeface="Garamond"/>
              </a:rPr>
              <a:t>Firm</a:t>
            </a:r>
            <a:endParaRPr sz="3500">
              <a:latin typeface="Garamond"/>
              <a:cs typeface="Garamond"/>
            </a:endParaRPr>
          </a:p>
          <a:p>
            <a:pPr algn="ctr">
              <a:lnSpc>
                <a:spcPct val="100000"/>
              </a:lnSpc>
              <a:spcBef>
                <a:spcPts val="2000"/>
              </a:spcBef>
            </a:pPr>
            <a:r>
              <a:rPr sz="2300" spc="-105" dirty="0">
                <a:solidFill>
                  <a:srgbClr val="A8ADC1"/>
                </a:solidFill>
                <a:latin typeface="Lucida Sans"/>
                <a:cs typeface="Lucida Sans"/>
              </a:rPr>
              <a:t>Classic</a:t>
            </a:r>
            <a:r>
              <a:rPr sz="2300" spc="-135" dirty="0">
                <a:solidFill>
                  <a:srgbClr val="A8ADC1"/>
                </a:solidFill>
                <a:latin typeface="Lucida Sans"/>
                <a:cs typeface="Lucida Sans"/>
              </a:rPr>
              <a:t> </a:t>
            </a:r>
            <a:r>
              <a:rPr sz="2300" spc="-10" dirty="0">
                <a:solidFill>
                  <a:srgbClr val="A8ADC1"/>
                </a:solidFill>
                <a:latin typeface="Lucida Sans"/>
                <a:cs typeface="Lucida Sans"/>
              </a:rPr>
              <a:t>Collection</a:t>
            </a:r>
            <a:endParaRPr sz="2300">
              <a:latin typeface="Lucida Sans"/>
              <a:cs typeface="Lucida Sans"/>
            </a:endParaRPr>
          </a:p>
          <a:p>
            <a:pPr marL="151130" marR="143510" indent="6350" algn="ctr">
              <a:lnSpc>
                <a:spcPct val="125000"/>
              </a:lnSpc>
              <a:spcBef>
                <a:spcPts val="1090"/>
              </a:spcBef>
            </a:pPr>
            <a:r>
              <a:rPr sz="1000" spc="75" dirty="0">
                <a:solidFill>
                  <a:srgbClr val="231F20"/>
                </a:solidFill>
                <a:latin typeface="Verdana"/>
                <a:cs typeface="Verdana"/>
              </a:rPr>
              <a:t>HD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offers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65" dirty="0">
                <a:solidFill>
                  <a:srgbClr val="231F20"/>
                </a:solidFill>
                <a:latin typeface="Verdana"/>
                <a:cs typeface="Verdana"/>
              </a:rPr>
              <a:t>unmatched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value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55" dirty="0">
                <a:solidFill>
                  <a:srgbClr val="231F20"/>
                </a:solidFill>
                <a:latin typeface="Verdana"/>
                <a:cs typeface="Verdana"/>
              </a:rPr>
              <a:t>and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rdana"/>
                <a:cs typeface="Verdana"/>
              </a:rPr>
              <a:t>is </a:t>
            </a:r>
            <a:r>
              <a:rPr sz="1000" spc="60" dirty="0">
                <a:solidFill>
                  <a:srgbClr val="231F20"/>
                </a:solidFill>
                <a:latin typeface="Verdana"/>
                <a:cs typeface="Verdana"/>
              </a:rPr>
              <a:t>designed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for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those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70" dirty="0">
                <a:solidFill>
                  <a:srgbClr val="231F20"/>
                </a:solidFill>
                <a:latin typeface="Verdana"/>
                <a:cs typeface="Verdana"/>
              </a:rPr>
              <a:t>who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40" dirty="0">
                <a:solidFill>
                  <a:srgbClr val="231F20"/>
                </a:solidFill>
                <a:latin typeface="Verdana"/>
                <a:cs typeface="Verdana"/>
              </a:rPr>
              <a:t>appreciate</a:t>
            </a:r>
            <a:endParaRPr sz="1000">
              <a:latin typeface="Verdana"/>
              <a:cs typeface="Verdana"/>
            </a:endParaRPr>
          </a:p>
          <a:p>
            <a:pPr marL="12700" marR="5080" indent="-635" algn="ctr">
              <a:lnSpc>
                <a:spcPct val="125000"/>
              </a:lnSpc>
            </a:pP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traditional</a:t>
            </a:r>
            <a:r>
              <a:rPr sz="1000" spc="9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quality.</a:t>
            </a:r>
            <a:r>
              <a:rPr sz="1000" spc="10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55" dirty="0">
                <a:solidFill>
                  <a:srgbClr val="231F20"/>
                </a:solidFill>
                <a:latin typeface="Verdana"/>
                <a:cs typeface="Verdana"/>
              </a:rPr>
              <a:t>No</a:t>
            </a:r>
            <a:r>
              <a:rPr sz="1000" spc="10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corners</a:t>
            </a:r>
            <a:r>
              <a:rPr sz="1000" spc="10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are</a:t>
            </a:r>
            <a:r>
              <a:rPr sz="1000" spc="9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Verdana"/>
                <a:cs typeface="Verdana"/>
              </a:rPr>
              <a:t>cut, </a:t>
            </a:r>
            <a:r>
              <a:rPr sz="1000" spc="50" dirty="0">
                <a:solidFill>
                  <a:srgbClr val="231F20"/>
                </a:solidFill>
                <a:latin typeface="Verdana"/>
                <a:cs typeface="Verdana"/>
              </a:rPr>
              <a:t>no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concessions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are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made,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55" dirty="0">
                <a:solidFill>
                  <a:srgbClr val="231F20"/>
                </a:solidFill>
                <a:latin typeface="Verdana"/>
                <a:cs typeface="Verdana"/>
              </a:rPr>
              <a:t>and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only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rdana"/>
                <a:cs typeface="Verdana"/>
              </a:rPr>
              <a:t>the </a:t>
            </a:r>
            <a:r>
              <a:rPr sz="1000" spc="-20" dirty="0">
                <a:solidFill>
                  <a:srgbClr val="231F20"/>
                </a:solidFill>
                <a:latin typeface="Verdana"/>
                <a:cs typeface="Verdana"/>
              </a:rPr>
              <a:t>f</a:t>
            </a:r>
            <a:r>
              <a:rPr sz="1000" spc="-16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inest</a:t>
            </a:r>
            <a:r>
              <a:rPr sz="1000" spc="19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materials</a:t>
            </a:r>
            <a:r>
              <a:rPr sz="1000" spc="19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are</a:t>
            </a:r>
            <a:r>
              <a:rPr sz="1000" spc="19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rdana"/>
                <a:cs typeface="Verdana"/>
              </a:rPr>
              <a:t>sourced.</a:t>
            </a:r>
            <a:endParaRPr sz="1000">
              <a:latin typeface="Verdana"/>
              <a:cs typeface="Verdana"/>
            </a:endParaRPr>
          </a:p>
          <a:p>
            <a:pPr marL="5080" algn="ctr">
              <a:lnSpc>
                <a:spcPct val="100000"/>
              </a:lnSpc>
              <a:spcBef>
                <a:spcPts val="950"/>
              </a:spcBef>
            </a:pPr>
            <a:r>
              <a:rPr sz="1800" b="1" i="1" spc="-10" dirty="0">
                <a:solidFill>
                  <a:srgbClr val="A8ADC1"/>
                </a:solidFill>
                <a:latin typeface="Times New Roman"/>
                <a:cs typeface="Times New Roman"/>
              </a:rPr>
              <a:t>#7421</a:t>
            </a:r>
            <a:endParaRPr sz="1800">
              <a:latin typeface="Times New Roman"/>
              <a:cs typeface="Times New Roman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080008" y="292608"/>
            <a:ext cx="3072765" cy="7875905"/>
            <a:chOff x="1080008" y="292608"/>
            <a:chExt cx="3072765" cy="787590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80008" y="292608"/>
              <a:ext cx="3072383" cy="307238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22787" y="2747309"/>
              <a:ext cx="800762" cy="10610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68626" y="7065264"/>
              <a:ext cx="1295146" cy="110276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3981" y="1662176"/>
            <a:ext cx="3717036" cy="6367779"/>
            <a:chOff x="763981" y="1662176"/>
            <a:chExt cx="3717036" cy="6367779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7399" y="6749795"/>
              <a:ext cx="3657600" cy="128016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7399" y="6169571"/>
              <a:ext cx="3657600" cy="1380299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87399" y="4971288"/>
              <a:ext cx="3373120" cy="1654048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896044" y="5067147"/>
              <a:ext cx="1548955" cy="169306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87399" y="5565647"/>
              <a:ext cx="1754632" cy="1194561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87387" y="4994147"/>
              <a:ext cx="3657600" cy="1280147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87399" y="4630165"/>
              <a:ext cx="3657600" cy="1280160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87387" y="4149852"/>
              <a:ext cx="3657600" cy="128017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87399" y="3834117"/>
              <a:ext cx="3657600" cy="1280160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7399" y="3396488"/>
              <a:ext cx="3657600" cy="1280160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87399" y="2904235"/>
              <a:ext cx="3657600" cy="1280160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63981" y="2408935"/>
              <a:ext cx="3717036" cy="128017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63981" y="2034539"/>
              <a:ext cx="3717036" cy="1280147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87387" y="1662176"/>
              <a:ext cx="3657612" cy="1280160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2959862" y="2138172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4F1ED">
                <a:alpha val="8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293842" y="4576292"/>
            <a:ext cx="198755" cy="1269365"/>
          </a:xfrm>
          <a:prstGeom prst="rect">
            <a:avLst/>
          </a:prstGeom>
        </p:spPr>
        <p:txBody>
          <a:bodyPr vert="vert270" wrap="square" lIns="0" tIns="209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C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L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A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S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S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I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spc="-50" dirty="0">
                <a:solidFill>
                  <a:srgbClr val="A8512F"/>
                </a:solidFill>
                <a:latin typeface="Lucida Sans"/>
                <a:cs typeface="Lucida Sans"/>
              </a:rPr>
              <a:t>C</a:t>
            </a:r>
            <a:endParaRPr sz="1000">
              <a:latin typeface="Lucida Sans"/>
              <a:cs typeface="Lucida San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93842" y="2384266"/>
            <a:ext cx="198755" cy="1930400"/>
          </a:xfrm>
          <a:prstGeom prst="rect">
            <a:avLst/>
          </a:prstGeom>
        </p:spPr>
        <p:txBody>
          <a:bodyPr vert="vert270" wrap="square" lIns="0" tIns="209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C</a:t>
            </a:r>
            <a:r>
              <a:rPr sz="1000" spc="165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O</a:t>
            </a:r>
            <a:r>
              <a:rPr sz="1000" spc="165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L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L</a:t>
            </a:r>
            <a:r>
              <a:rPr sz="1000" spc="165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E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C</a:t>
            </a:r>
            <a:r>
              <a:rPr sz="1000" spc="165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T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I</a:t>
            </a:r>
            <a:r>
              <a:rPr sz="1000" spc="165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O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spc="-50" dirty="0">
                <a:solidFill>
                  <a:srgbClr val="A8512F"/>
                </a:solidFill>
                <a:latin typeface="Lucida Sans"/>
                <a:cs typeface="Lucida Sans"/>
              </a:rPr>
              <a:t>N</a:t>
            </a:r>
            <a:endParaRPr sz="1000">
              <a:latin typeface="Lucida Sans"/>
              <a:cs typeface="Lucida Sans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661849" y="300671"/>
            <a:ext cx="194183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spc="-20" dirty="0">
                <a:solidFill>
                  <a:srgbClr val="A8512F"/>
                </a:solidFill>
                <a:latin typeface="Garamond"/>
                <a:cs typeface="Garamond"/>
              </a:rPr>
              <a:t>KEY</a:t>
            </a:r>
            <a:r>
              <a:rPr sz="1500" b="1" spc="-4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500" b="1" spc="-50" dirty="0">
                <a:solidFill>
                  <a:srgbClr val="A8512F"/>
                </a:solidFill>
                <a:latin typeface="Garamond"/>
                <a:cs typeface="Garamond"/>
              </a:rPr>
              <a:t>FEATURES </a:t>
            </a:r>
            <a:r>
              <a:rPr sz="1500" spc="-20" dirty="0">
                <a:solidFill>
                  <a:srgbClr val="A8512F"/>
                </a:solidFill>
                <a:latin typeface="Baskerville Old Face"/>
                <a:cs typeface="Baskerville Old Face"/>
              </a:rPr>
              <a:t>#7421</a:t>
            </a:r>
            <a:endParaRPr sz="1500">
              <a:latin typeface="Baskerville Old Face"/>
              <a:cs typeface="Baskerville Old Face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4832348" y="579789"/>
            <a:ext cx="5454015" cy="6548755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 marL="241300" marR="193675" indent="-228600">
              <a:lnSpc>
                <a:spcPct val="114700"/>
              </a:lnSpc>
              <a:spcBef>
                <a:spcPts val="70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Designer</a:t>
            </a:r>
            <a:r>
              <a:rPr sz="1300" spc="9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Luxury</a:t>
            </a:r>
            <a:r>
              <a:rPr sz="1300" spc="9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Cooling</a:t>
            </a:r>
            <a:r>
              <a:rPr sz="1300" spc="9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Knit</a:t>
            </a:r>
            <a:r>
              <a:rPr sz="1300" spc="9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Fabric</a:t>
            </a:r>
            <a:r>
              <a:rPr sz="1300" spc="1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high-end,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stylish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knit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material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crafted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5" dirty="0">
                <a:solidFill>
                  <a:srgbClr val="2F252D"/>
                </a:solidFill>
                <a:latin typeface="Arial"/>
                <a:cs typeface="Arial"/>
              </a:rPr>
              <a:t>for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mattresses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that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combines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soft,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upscale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feel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with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cooling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technology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promote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airflow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and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maintain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comfortable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sleep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temperature.</a:t>
            </a:r>
            <a:endParaRPr sz="900">
              <a:latin typeface="Arial"/>
              <a:cs typeface="Arial"/>
            </a:endParaRPr>
          </a:p>
          <a:p>
            <a:pPr marL="241300" marR="116839" indent="-228600">
              <a:lnSpc>
                <a:spcPct val="116599"/>
              </a:lnSpc>
              <a:spcBef>
                <a:spcPts val="10"/>
              </a:spcBef>
              <a:buAutoNum type="arabicPeriod"/>
              <a:tabLst>
                <a:tab pos="241300" algn="l"/>
              </a:tabLst>
            </a:pP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Compression</a:t>
            </a:r>
            <a:r>
              <a:rPr sz="1300" spc="6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Hand</a:t>
            </a:r>
            <a:r>
              <a:rPr sz="1300" spc="6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Tufting</a:t>
            </a:r>
            <a:r>
              <a:rPr sz="1300" spc="6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Creates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loft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that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supports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body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virtually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reduce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body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impressions.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Hand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tufting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true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mark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quality.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Durable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fasteners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are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inserted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by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hand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through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all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layers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secure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upholstery.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This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time-intensive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technique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dramatically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reduces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body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impressions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superb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craftsmanship.</a:t>
            </a:r>
            <a:endParaRPr sz="900">
              <a:latin typeface="Arial"/>
              <a:cs typeface="Arial"/>
            </a:endParaRPr>
          </a:p>
          <a:p>
            <a:pPr marL="240665" indent="-227965">
              <a:lnSpc>
                <a:spcPct val="100000"/>
              </a:lnSpc>
              <a:spcBef>
                <a:spcPts val="270"/>
              </a:spcBef>
              <a:buAutoNum type="arabicPeriod"/>
              <a:tabLst>
                <a:tab pos="240665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Natural</a:t>
            </a:r>
            <a:r>
              <a:rPr sz="1300" spc="4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FR</a:t>
            </a:r>
            <a:r>
              <a:rPr sz="1300" spc="5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Rayon</a:t>
            </a:r>
            <a:r>
              <a:rPr sz="1300" spc="5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20" dirty="0">
                <a:solidFill>
                  <a:srgbClr val="A8512F"/>
                </a:solidFill>
                <a:latin typeface="Garamond"/>
                <a:cs typeface="Garamond"/>
              </a:rPr>
              <a:t>Fiber</a:t>
            </a:r>
            <a:endParaRPr sz="1300">
              <a:latin typeface="Garamond"/>
              <a:cs typeface="Garamond"/>
            </a:endParaRPr>
          </a:p>
          <a:p>
            <a:pPr marL="241300" marR="385445" algn="just">
              <a:lnSpc>
                <a:spcPts val="1300"/>
              </a:lnSpc>
            </a:pP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fire-retardant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fiber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use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most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natural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design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made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from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Rayon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Silicate combination.</a:t>
            </a:r>
            <a:endParaRPr sz="900">
              <a:latin typeface="Arial"/>
              <a:cs typeface="Arial"/>
            </a:endParaRPr>
          </a:p>
          <a:p>
            <a:pPr marL="241300" marR="211454" indent="-228600" algn="just">
              <a:lnSpc>
                <a:spcPct val="109000"/>
              </a:lnSpc>
              <a:spcBef>
                <a:spcPts val="50"/>
              </a:spcBef>
              <a:buAutoNum type="arabicPeriod" startAt="4"/>
              <a:tabLst>
                <a:tab pos="241300" algn="l"/>
              </a:tabLst>
            </a:pPr>
            <a:r>
              <a:rPr sz="1300" spc="20" dirty="0">
                <a:solidFill>
                  <a:srgbClr val="A8512F"/>
                </a:solidFill>
                <a:latin typeface="Garamond"/>
                <a:cs typeface="Garamond"/>
              </a:rPr>
              <a:t>Silk,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Wool,</a:t>
            </a:r>
            <a:r>
              <a:rPr sz="1300" spc="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20" dirty="0">
                <a:solidFill>
                  <a:srgbClr val="A8512F"/>
                </a:solidFill>
                <a:latin typeface="Garamond"/>
                <a:cs typeface="Garamond"/>
              </a:rPr>
              <a:t>&amp;</a:t>
            </a:r>
            <a:r>
              <a:rPr sz="1300" spc="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20" dirty="0">
                <a:solidFill>
                  <a:srgbClr val="A8512F"/>
                </a:solidFill>
                <a:latin typeface="Garamond"/>
                <a:cs typeface="Garamond"/>
              </a:rPr>
              <a:t>Cashmere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Naturally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regulates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temperature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wicks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away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moisture.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The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perfect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blend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added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quilt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keep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comfortable,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cool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dry.</a:t>
            </a:r>
            <a:endParaRPr sz="900">
              <a:latin typeface="Arial"/>
              <a:cs typeface="Arial"/>
            </a:endParaRPr>
          </a:p>
          <a:p>
            <a:pPr marL="241300" marR="347345" indent="-228600" algn="just">
              <a:lnSpc>
                <a:spcPct val="114700"/>
              </a:lnSpc>
              <a:spcBef>
                <a:spcPts val="45"/>
              </a:spcBef>
              <a:buAutoNum type="arabicPeriod" startAt="4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Cooling</a:t>
            </a:r>
            <a:r>
              <a:rPr sz="1300" spc="9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Gel</a:t>
            </a:r>
            <a:r>
              <a:rPr sz="1300" spc="1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Contour</a:t>
            </a:r>
            <a:r>
              <a:rPr sz="1300" spc="9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Foam</a:t>
            </a:r>
            <a:r>
              <a:rPr sz="1300" spc="1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infusion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cooling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gel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plush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quilting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foam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allows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it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better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mold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contours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your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body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providing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pressure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relief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support </a:t>
            </a:r>
            <a:r>
              <a:rPr sz="900" spc="30" dirty="0">
                <a:solidFill>
                  <a:srgbClr val="2F252D"/>
                </a:solidFill>
                <a:latin typeface="Arial"/>
                <a:cs typeface="Arial"/>
              </a:rPr>
              <a:t>throughout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3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mattress.</a:t>
            </a:r>
            <a:endParaRPr sz="900">
              <a:latin typeface="Arial"/>
              <a:cs typeface="Arial"/>
            </a:endParaRPr>
          </a:p>
          <a:p>
            <a:pPr marL="241300" marR="184150" indent="-228600">
              <a:lnSpc>
                <a:spcPct val="109000"/>
              </a:lnSpc>
              <a:spcBef>
                <a:spcPts val="125"/>
              </a:spcBef>
              <a:buAutoNum type="arabicPeriod" startAt="4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High-Density</a:t>
            </a:r>
            <a:r>
              <a:rPr sz="1300" spc="14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Support</a:t>
            </a:r>
            <a:r>
              <a:rPr sz="1300" spc="15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Foam</a:t>
            </a:r>
            <a:r>
              <a:rPr sz="1300" spc="15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High-quality,</a:t>
            </a:r>
            <a:r>
              <a:rPr sz="900" spc="1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dense</a:t>
            </a:r>
            <a:r>
              <a:rPr sz="900" spc="1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foams</a:t>
            </a:r>
            <a:r>
              <a:rPr sz="900" spc="1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conform</a:t>
            </a:r>
            <a:r>
              <a:rPr sz="900" spc="1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your</a:t>
            </a:r>
            <a:r>
              <a:rPr sz="900" spc="1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body,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which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diminishes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uncomfortable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pressure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points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while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sleep.</a:t>
            </a:r>
            <a:endParaRPr sz="900">
              <a:latin typeface="Arial"/>
              <a:cs typeface="Arial"/>
            </a:endParaRPr>
          </a:p>
          <a:p>
            <a:pPr marL="241300" marR="222250" indent="-228600">
              <a:lnSpc>
                <a:spcPct val="109000"/>
              </a:lnSpc>
              <a:spcBef>
                <a:spcPts val="130"/>
              </a:spcBef>
              <a:buAutoNum type="arabicPeriod" startAt="4"/>
              <a:tabLst>
                <a:tab pos="241300" algn="l"/>
              </a:tabLst>
            </a:pP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Natural</a:t>
            </a:r>
            <a:r>
              <a:rPr sz="1300" spc="4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Latex</a:t>
            </a:r>
            <a:r>
              <a:rPr sz="1300" spc="4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Lumbar</a:t>
            </a:r>
            <a:r>
              <a:rPr sz="1300" spc="4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Support</a:t>
            </a:r>
            <a:r>
              <a:rPr sz="1300" spc="4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extra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where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need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it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most,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in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the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center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third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your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body,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virtually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eliminating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sagging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in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center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mattress.</a:t>
            </a:r>
            <a:endParaRPr sz="900">
              <a:latin typeface="Arial"/>
              <a:cs typeface="Arial"/>
            </a:endParaRPr>
          </a:p>
          <a:p>
            <a:pPr marL="241300" marR="99695" indent="-228600">
              <a:lnSpc>
                <a:spcPct val="114700"/>
              </a:lnSpc>
              <a:spcBef>
                <a:spcPts val="45"/>
              </a:spcBef>
              <a:buAutoNum type="arabicPeriod" startAt="4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High-Density</a:t>
            </a:r>
            <a:r>
              <a:rPr sz="1300" spc="14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Copper</a:t>
            </a:r>
            <a:r>
              <a:rPr sz="1300" spc="14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Infused</a:t>
            </a:r>
            <a:r>
              <a:rPr sz="1300" spc="14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Memory</a:t>
            </a:r>
            <a:r>
              <a:rPr sz="1300" spc="14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Foam</a:t>
            </a:r>
            <a:r>
              <a:rPr sz="1300" spc="14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Copper-infused</a:t>
            </a:r>
            <a:r>
              <a:rPr sz="900" spc="1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memory</a:t>
            </a:r>
            <a:r>
              <a:rPr sz="900" spc="1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foam</a:t>
            </a:r>
            <a:r>
              <a:rPr sz="900" spc="1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is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designed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stay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cool,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clean,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supportive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by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combining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pressure-relieving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comfort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 of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memory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foam,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promoting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fresher,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restorative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sleep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experience.</a:t>
            </a:r>
            <a:endParaRPr sz="900">
              <a:latin typeface="Arial"/>
              <a:cs typeface="Arial"/>
            </a:endParaRPr>
          </a:p>
          <a:p>
            <a:pPr marL="241300" marR="248285" indent="-228600">
              <a:lnSpc>
                <a:spcPct val="109000"/>
              </a:lnSpc>
              <a:spcBef>
                <a:spcPts val="125"/>
              </a:spcBef>
              <a:buAutoNum type="arabicPeriod" startAt="4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High-Density</a:t>
            </a:r>
            <a:r>
              <a:rPr sz="1300" spc="114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Comfort</a:t>
            </a:r>
            <a:r>
              <a:rPr sz="1300" spc="12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Topper</a:t>
            </a:r>
            <a:r>
              <a:rPr sz="1300" spc="12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Block</a:t>
            </a:r>
            <a:r>
              <a:rPr sz="1300" spc="12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An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extra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layer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that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better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edge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deep-down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comfort.</a:t>
            </a:r>
            <a:endParaRPr sz="900">
              <a:latin typeface="Arial"/>
              <a:cs typeface="Arial"/>
            </a:endParaRPr>
          </a:p>
          <a:p>
            <a:pPr marL="241300" marR="86360" indent="-228600">
              <a:lnSpc>
                <a:spcPct val="116599"/>
              </a:lnSpc>
              <a:spcBef>
                <a:spcPts val="15"/>
              </a:spcBef>
              <a:buAutoNum type="arabicPeriod" startAt="4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Recycled</a:t>
            </a:r>
            <a:r>
              <a:rPr sz="1300" spc="13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“Blue”</a:t>
            </a:r>
            <a:r>
              <a:rPr sz="1300" spc="13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Cotton</a:t>
            </a:r>
            <a:r>
              <a:rPr sz="1300" spc="13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Content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that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has</a:t>
            </a:r>
            <a:r>
              <a:rPr sz="900" spc="1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been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recycled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after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manufacturing</a:t>
            </a:r>
            <a:r>
              <a:rPr sz="900" spc="1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but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before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consumption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known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as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post-industrial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content,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like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pre-consumer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content.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By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utilizing</a:t>
            </a:r>
            <a:r>
              <a:rPr sz="900" spc="5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recycled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materials,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such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as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breathable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cotton,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can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minimize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our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carbon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footprint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and 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promote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healthier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planet,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ultimately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leading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restful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sleep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for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both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earth.</a:t>
            </a:r>
            <a:endParaRPr sz="900">
              <a:latin typeface="Arial"/>
              <a:cs typeface="Arial"/>
            </a:endParaRPr>
          </a:p>
          <a:p>
            <a:pPr marL="241300" marR="5080" indent="-228600">
              <a:lnSpc>
                <a:spcPct val="116599"/>
              </a:lnSpc>
              <a:spcBef>
                <a:spcPts val="10"/>
              </a:spcBef>
              <a:buAutoNum type="arabicPeriod" startAt="4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12.75-Gauge</a:t>
            </a:r>
            <a:r>
              <a:rPr sz="1300" spc="7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Heavy</a:t>
            </a:r>
            <a:r>
              <a:rPr sz="1300" spc="7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Duty</a:t>
            </a:r>
            <a:r>
              <a:rPr sz="1300" spc="7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Spring</a:t>
            </a:r>
            <a:r>
              <a:rPr sz="1300" spc="7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Design</a:t>
            </a:r>
            <a:r>
              <a:rPr sz="1300" spc="7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12.75-gauge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high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density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coil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construction</a:t>
            </a:r>
            <a:r>
              <a:rPr sz="900" spc="5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made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tempered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steel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heaviest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strongest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system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in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mattress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construction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today.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Designed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for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high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performance,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it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ensures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across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surface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5" dirty="0">
                <a:solidFill>
                  <a:srgbClr val="2F252D"/>
                </a:solidFill>
                <a:latin typeface="Arial"/>
                <a:cs typeface="Arial"/>
              </a:rPr>
              <a:t>for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proper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spinal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alignment.</a:t>
            </a:r>
            <a:endParaRPr sz="900">
              <a:latin typeface="Arial"/>
              <a:cs typeface="Arial"/>
            </a:endParaRPr>
          </a:p>
          <a:p>
            <a:pPr marL="241300" marR="189230" indent="-228600">
              <a:lnSpc>
                <a:spcPct val="109000"/>
              </a:lnSpc>
              <a:spcBef>
                <a:spcPts val="130"/>
              </a:spcBef>
              <a:buAutoNum type="arabicPeriod" startAt="4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Upholstery-Grade</a:t>
            </a:r>
            <a:r>
              <a:rPr sz="1300" spc="1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Foam</a:t>
            </a:r>
            <a:r>
              <a:rPr sz="1300" spc="1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Encasement</a:t>
            </a:r>
            <a:r>
              <a:rPr sz="1300" spc="10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Permanently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seals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innerspring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360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degrees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around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deliver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durable,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comfortable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seating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edge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with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20%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sleeping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area.</a:t>
            </a:r>
            <a:endParaRPr sz="900">
              <a:latin typeface="Arial"/>
              <a:cs typeface="Arial"/>
            </a:endParaRPr>
          </a:p>
          <a:p>
            <a:pPr marL="240665" indent="-227965">
              <a:lnSpc>
                <a:spcPct val="100000"/>
              </a:lnSpc>
              <a:spcBef>
                <a:spcPts val="270"/>
              </a:spcBef>
              <a:buAutoNum type="arabicPeriod" startAt="4"/>
              <a:tabLst>
                <a:tab pos="240665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High-Density</a:t>
            </a:r>
            <a:r>
              <a:rPr sz="1300" spc="8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Base</a:t>
            </a:r>
            <a:r>
              <a:rPr sz="1300" spc="9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Foam</a:t>
            </a:r>
            <a:r>
              <a:rPr sz="1300" spc="8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optimal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base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for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all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Heavy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Duty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Springs.</a:t>
            </a:r>
            <a:endParaRPr sz="90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032328" y="2129091"/>
            <a:ext cx="1149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2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2959861" y="2138172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1540840" y="1866074"/>
            <a:ext cx="1149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95" dirty="0">
                <a:solidFill>
                  <a:srgbClr val="A46C4A"/>
                </a:solidFill>
                <a:latin typeface="Garamond"/>
                <a:cs typeface="Garamond"/>
              </a:rPr>
              <a:t>1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1468374" y="1875154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6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3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6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6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787400" y="2685224"/>
            <a:ext cx="365760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46785" algn="ctr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3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2959861" y="2694304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/>
          <p:nvPr/>
        </p:nvSpPr>
        <p:spPr>
          <a:xfrm>
            <a:off x="3045028" y="3058985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4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2959861" y="3068066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3032328" y="3439730"/>
            <a:ext cx="1149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5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2959861" y="3448811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>
            <a:off x="787400" y="3939222"/>
            <a:ext cx="365760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46785" algn="ctr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6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2959861" y="3948303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 txBox="1"/>
          <p:nvPr/>
        </p:nvSpPr>
        <p:spPr>
          <a:xfrm>
            <a:off x="3023184" y="6695573"/>
            <a:ext cx="1149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6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2959861" y="6704655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5">
                <a:moveTo>
                  <a:pt x="129667" y="259333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6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6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3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/>
          <p:nvPr/>
        </p:nvSpPr>
        <p:spPr>
          <a:xfrm>
            <a:off x="1553540" y="4324517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7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1468374" y="4333599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6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3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6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6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 txBox="1"/>
          <p:nvPr/>
        </p:nvSpPr>
        <p:spPr>
          <a:xfrm>
            <a:off x="3045028" y="4567744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8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2959861" y="4576826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 txBox="1"/>
          <p:nvPr/>
        </p:nvSpPr>
        <p:spPr>
          <a:xfrm>
            <a:off x="3045028" y="5162030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9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52" name="object 52"/>
          <p:cNvGrpSpPr/>
          <p:nvPr/>
        </p:nvGrpSpPr>
        <p:grpSpPr>
          <a:xfrm>
            <a:off x="2953511" y="5164761"/>
            <a:ext cx="272415" cy="1125220"/>
            <a:chOff x="2953511" y="5164761"/>
            <a:chExt cx="272415" cy="1125220"/>
          </a:xfrm>
        </p:grpSpPr>
        <p:sp>
          <p:nvSpPr>
            <p:cNvPr id="53" name="object 53"/>
            <p:cNvSpPr/>
            <p:nvPr/>
          </p:nvSpPr>
          <p:spPr>
            <a:xfrm>
              <a:off x="2959861" y="5171111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3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2959861" y="5647996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2959861" y="5647996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3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2959861" y="6030341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7" name="object 57"/>
          <p:cNvSpPr txBox="1"/>
          <p:nvPr/>
        </p:nvSpPr>
        <p:spPr>
          <a:xfrm>
            <a:off x="787400" y="5643549"/>
            <a:ext cx="2496820" cy="6216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106680" algn="r">
              <a:lnSpc>
                <a:spcPct val="100000"/>
              </a:lnSpc>
              <a:spcBef>
                <a:spcPts val="100"/>
              </a:spcBef>
            </a:pPr>
            <a:r>
              <a:rPr sz="1400" b="1" spc="65" dirty="0">
                <a:solidFill>
                  <a:srgbClr val="A46C4A"/>
                </a:solidFill>
                <a:latin typeface="Garamond"/>
                <a:cs typeface="Garamond"/>
              </a:rPr>
              <a:t>10</a:t>
            </a:r>
            <a:endParaRPr sz="1400">
              <a:latin typeface="Garamond"/>
              <a:cs typeface="Garamond"/>
            </a:endParaRPr>
          </a:p>
          <a:p>
            <a:pPr marR="106680" algn="r">
              <a:lnSpc>
                <a:spcPct val="100000"/>
              </a:lnSpc>
              <a:spcBef>
                <a:spcPts val="1330"/>
              </a:spcBef>
            </a:pPr>
            <a:r>
              <a:rPr sz="1400" b="1" spc="120" dirty="0">
                <a:solidFill>
                  <a:srgbClr val="A46C4A"/>
                </a:solidFill>
                <a:latin typeface="Garamond"/>
                <a:cs typeface="Garamond"/>
              </a:rPr>
              <a:t>11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2959861" y="6030340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 txBox="1"/>
          <p:nvPr/>
        </p:nvSpPr>
        <p:spPr>
          <a:xfrm>
            <a:off x="2995701" y="7281698"/>
            <a:ext cx="17399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25" dirty="0">
                <a:solidFill>
                  <a:srgbClr val="A46C4A"/>
                </a:solidFill>
                <a:latin typeface="Garamond"/>
                <a:cs typeface="Garamond"/>
              </a:rPr>
              <a:t>13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2959861" y="7278080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5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 txBox="1"/>
          <p:nvPr/>
        </p:nvSpPr>
        <p:spPr>
          <a:xfrm>
            <a:off x="787400" y="6263511"/>
            <a:ext cx="249682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21360">
              <a:lnSpc>
                <a:spcPct val="100000"/>
              </a:lnSpc>
              <a:spcBef>
                <a:spcPts val="100"/>
              </a:spcBef>
            </a:pPr>
            <a:r>
              <a:rPr sz="1400" b="1" spc="65" dirty="0">
                <a:solidFill>
                  <a:srgbClr val="A46C4A"/>
                </a:solidFill>
                <a:latin typeface="Garamond"/>
                <a:cs typeface="Garamond"/>
              </a:rPr>
              <a:t>12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62" name="object 62"/>
          <p:cNvSpPr/>
          <p:nvPr/>
        </p:nvSpPr>
        <p:spPr>
          <a:xfrm>
            <a:off x="1468374" y="6280658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5">
                <a:moveTo>
                  <a:pt x="129666" y="259333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3" y="129666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6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6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6" y="259333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 txBox="1"/>
          <p:nvPr/>
        </p:nvSpPr>
        <p:spPr>
          <a:xfrm>
            <a:off x="1316482" y="442213"/>
            <a:ext cx="2569845" cy="1234440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marL="29845" algn="ctr">
              <a:lnSpc>
                <a:spcPts val="4560"/>
              </a:lnSpc>
            </a:pPr>
            <a:r>
              <a:rPr sz="4000" b="1" spc="-10" dirty="0">
                <a:solidFill>
                  <a:srgbClr val="FFFFFF"/>
                </a:solidFill>
                <a:latin typeface="Garamond"/>
                <a:cs typeface="Garamond"/>
              </a:rPr>
              <a:t>Valiant</a:t>
            </a:r>
            <a:endParaRPr sz="4000" dirty="0">
              <a:latin typeface="Garamond"/>
              <a:cs typeface="Garamond"/>
            </a:endParaRPr>
          </a:p>
          <a:p>
            <a:pPr marL="29845" algn="ctr">
              <a:lnSpc>
                <a:spcPct val="100000"/>
              </a:lnSpc>
              <a:spcBef>
                <a:spcPts val="600"/>
              </a:spcBef>
            </a:pPr>
            <a:r>
              <a:rPr sz="3500" i="1" spc="210" dirty="0">
                <a:solidFill>
                  <a:srgbClr val="FFFFFF"/>
                </a:solidFill>
                <a:latin typeface="Garamond"/>
                <a:cs typeface="Garamond"/>
              </a:rPr>
              <a:t>Medium</a:t>
            </a:r>
            <a:r>
              <a:rPr sz="3500" i="1" spc="-160" dirty="0">
                <a:solidFill>
                  <a:srgbClr val="FFFFFF"/>
                </a:solidFill>
                <a:latin typeface="Garamond"/>
                <a:cs typeface="Garamond"/>
              </a:rPr>
              <a:t> </a:t>
            </a:r>
            <a:r>
              <a:rPr sz="3500" i="1" spc="105" dirty="0">
                <a:solidFill>
                  <a:srgbClr val="FFFFFF"/>
                </a:solidFill>
                <a:latin typeface="Garamond"/>
                <a:cs typeface="Garamond"/>
              </a:rPr>
              <a:t>Firm</a:t>
            </a:r>
            <a:endParaRPr sz="3500" dirty="0">
              <a:latin typeface="Garamond"/>
              <a:cs typeface="Garamond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8010762" y="188267"/>
            <a:ext cx="229171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The</a:t>
            </a:r>
            <a:r>
              <a:rPr sz="800" spc="75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Seal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of</a:t>
            </a:r>
            <a:r>
              <a:rPr sz="800" spc="9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Cotton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is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a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trademark</a:t>
            </a:r>
            <a:r>
              <a:rPr sz="800" spc="75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of</a:t>
            </a:r>
            <a:r>
              <a:rPr sz="800" spc="9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Cotton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spc="-10" dirty="0">
                <a:solidFill>
                  <a:srgbClr val="539E9F"/>
                </a:solidFill>
                <a:latin typeface="Arial Narrow"/>
                <a:cs typeface="Arial Narrow"/>
              </a:rPr>
              <a:t>Incorporated.</a:t>
            </a:r>
            <a:endParaRPr sz="800">
              <a:latin typeface="Arial Narrow"/>
              <a:cs typeface="Arial Narrow"/>
            </a:endParaRPr>
          </a:p>
        </p:txBody>
      </p:sp>
      <p:pic>
        <p:nvPicPr>
          <p:cNvPr id="65" name="object 65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5864859" y="7224378"/>
            <a:ext cx="740371" cy="740371"/>
          </a:xfrm>
          <a:prstGeom prst="rect">
            <a:avLst/>
          </a:prstGeom>
        </p:spPr>
      </p:pic>
      <p:pic>
        <p:nvPicPr>
          <p:cNvPr id="66" name="object 66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6822163" y="7245067"/>
            <a:ext cx="702696" cy="702696"/>
          </a:xfrm>
          <a:prstGeom prst="rect">
            <a:avLst/>
          </a:prstGeom>
        </p:spPr>
      </p:pic>
      <p:pic>
        <p:nvPicPr>
          <p:cNvPr id="67" name="object 67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8683093" y="7216317"/>
            <a:ext cx="597392" cy="530394"/>
          </a:xfrm>
          <a:prstGeom prst="rect">
            <a:avLst/>
          </a:prstGeom>
        </p:spPr>
      </p:pic>
      <p:sp>
        <p:nvSpPr>
          <p:cNvPr id="68" name="object 68"/>
          <p:cNvSpPr txBox="1"/>
          <p:nvPr/>
        </p:nvSpPr>
        <p:spPr>
          <a:xfrm>
            <a:off x="8753093" y="7780328"/>
            <a:ext cx="45974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195" marR="5080" indent="-24130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231F20"/>
                </a:solidFill>
                <a:latin typeface="Arial Narrow"/>
                <a:cs typeface="Arial Narrow"/>
              </a:rPr>
              <a:t>Amish</a:t>
            </a:r>
            <a:r>
              <a:rPr sz="700" spc="7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20" dirty="0">
                <a:solidFill>
                  <a:srgbClr val="231F20"/>
                </a:solidFill>
                <a:latin typeface="Arial Narrow"/>
                <a:cs typeface="Arial Narrow"/>
              </a:rPr>
              <a:t>Wood</a:t>
            </a:r>
            <a:r>
              <a:rPr sz="700" spc="50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Arial Narrow"/>
                <a:cs typeface="Arial Narrow"/>
              </a:rPr>
              <a:t>Foundation</a:t>
            </a:r>
            <a:endParaRPr sz="700">
              <a:latin typeface="Arial Narrow"/>
              <a:cs typeface="Arial Narrow"/>
            </a:endParaRPr>
          </a:p>
        </p:txBody>
      </p:sp>
      <p:pic>
        <p:nvPicPr>
          <p:cNvPr id="69" name="object 69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9500666" y="7216305"/>
            <a:ext cx="784235" cy="527633"/>
          </a:xfrm>
          <a:prstGeom prst="rect">
            <a:avLst/>
          </a:prstGeom>
        </p:spPr>
      </p:pic>
      <p:sp>
        <p:nvSpPr>
          <p:cNvPr id="70" name="object 70"/>
          <p:cNvSpPr txBox="1"/>
          <p:nvPr/>
        </p:nvSpPr>
        <p:spPr>
          <a:xfrm>
            <a:off x="9602127" y="7798617"/>
            <a:ext cx="58610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3670" marR="5080" indent="-141605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231F20"/>
                </a:solidFill>
                <a:latin typeface="Arial Narrow"/>
                <a:cs typeface="Arial Narrow"/>
              </a:rPr>
              <a:t>Adjustable</a:t>
            </a:r>
            <a:r>
              <a:rPr sz="700" spc="11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20" dirty="0">
                <a:solidFill>
                  <a:srgbClr val="231F20"/>
                </a:solidFill>
                <a:latin typeface="Arial Narrow"/>
                <a:cs typeface="Arial Narrow"/>
              </a:rPr>
              <a:t>Base</a:t>
            </a:r>
            <a:r>
              <a:rPr sz="700" spc="50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Arial Narrow"/>
                <a:cs typeface="Arial Narrow"/>
              </a:rPr>
              <a:t>Friendly</a:t>
            </a:r>
            <a:endParaRPr sz="700">
              <a:latin typeface="Arial Narrow"/>
              <a:cs typeface="Arial Narrow"/>
            </a:endParaRPr>
          </a:p>
        </p:txBody>
      </p:sp>
      <p:pic>
        <p:nvPicPr>
          <p:cNvPr id="71" name="object 71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4700311" y="7084673"/>
            <a:ext cx="1042205" cy="1042205"/>
          </a:xfrm>
          <a:prstGeom prst="rect">
            <a:avLst/>
          </a:prstGeom>
        </p:spPr>
      </p:pic>
      <p:pic>
        <p:nvPicPr>
          <p:cNvPr id="72" name="object 72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7640649" y="7304125"/>
            <a:ext cx="914990" cy="5431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95" dirty="0"/>
              <a:t>Valiant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256299" y="4211952"/>
            <a:ext cx="2720340" cy="26492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500" i="1" spc="50" dirty="0">
                <a:solidFill>
                  <a:srgbClr val="A8512F"/>
                </a:solidFill>
                <a:latin typeface="Garamond"/>
                <a:cs typeface="Garamond"/>
              </a:rPr>
              <a:t>Euro</a:t>
            </a:r>
            <a:r>
              <a:rPr sz="3500" i="1" spc="-18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3500" i="1" spc="-25" dirty="0">
                <a:solidFill>
                  <a:srgbClr val="A8512F"/>
                </a:solidFill>
                <a:latin typeface="Garamond"/>
                <a:cs typeface="Garamond"/>
              </a:rPr>
              <a:t>Top</a:t>
            </a:r>
            <a:endParaRPr sz="3500">
              <a:latin typeface="Garamond"/>
              <a:cs typeface="Garamond"/>
            </a:endParaRPr>
          </a:p>
          <a:p>
            <a:pPr algn="ctr">
              <a:lnSpc>
                <a:spcPct val="100000"/>
              </a:lnSpc>
              <a:spcBef>
                <a:spcPts val="2000"/>
              </a:spcBef>
            </a:pPr>
            <a:r>
              <a:rPr sz="2300" spc="-105" dirty="0">
                <a:solidFill>
                  <a:srgbClr val="A8ADC1"/>
                </a:solidFill>
                <a:latin typeface="Lucida Sans"/>
                <a:cs typeface="Lucida Sans"/>
              </a:rPr>
              <a:t>Classic</a:t>
            </a:r>
            <a:r>
              <a:rPr sz="2300" spc="-135" dirty="0">
                <a:solidFill>
                  <a:srgbClr val="A8ADC1"/>
                </a:solidFill>
                <a:latin typeface="Lucida Sans"/>
                <a:cs typeface="Lucida Sans"/>
              </a:rPr>
              <a:t> </a:t>
            </a:r>
            <a:r>
              <a:rPr sz="2300" spc="-10" dirty="0">
                <a:solidFill>
                  <a:srgbClr val="A8ADC1"/>
                </a:solidFill>
                <a:latin typeface="Lucida Sans"/>
                <a:cs typeface="Lucida Sans"/>
              </a:rPr>
              <a:t>Collection</a:t>
            </a:r>
            <a:endParaRPr sz="2300">
              <a:latin typeface="Lucida Sans"/>
              <a:cs typeface="Lucida Sans"/>
            </a:endParaRPr>
          </a:p>
          <a:p>
            <a:pPr marL="151130" marR="143510" indent="6350" algn="ctr">
              <a:lnSpc>
                <a:spcPct val="125000"/>
              </a:lnSpc>
              <a:spcBef>
                <a:spcPts val="1090"/>
              </a:spcBef>
            </a:pPr>
            <a:r>
              <a:rPr sz="1000" spc="75" dirty="0">
                <a:solidFill>
                  <a:srgbClr val="231F20"/>
                </a:solidFill>
                <a:latin typeface="Verdana"/>
                <a:cs typeface="Verdana"/>
              </a:rPr>
              <a:t>HD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offers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65" dirty="0">
                <a:solidFill>
                  <a:srgbClr val="231F20"/>
                </a:solidFill>
                <a:latin typeface="Verdana"/>
                <a:cs typeface="Verdana"/>
              </a:rPr>
              <a:t>unmatched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value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55" dirty="0">
                <a:solidFill>
                  <a:srgbClr val="231F20"/>
                </a:solidFill>
                <a:latin typeface="Verdana"/>
                <a:cs typeface="Verdana"/>
              </a:rPr>
              <a:t>and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rdana"/>
                <a:cs typeface="Verdana"/>
              </a:rPr>
              <a:t>is </a:t>
            </a:r>
            <a:r>
              <a:rPr sz="1000" spc="60" dirty="0">
                <a:solidFill>
                  <a:srgbClr val="231F20"/>
                </a:solidFill>
                <a:latin typeface="Verdana"/>
                <a:cs typeface="Verdana"/>
              </a:rPr>
              <a:t>designed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for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those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70" dirty="0">
                <a:solidFill>
                  <a:srgbClr val="231F20"/>
                </a:solidFill>
                <a:latin typeface="Verdana"/>
                <a:cs typeface="Verdana"/>
              </a:rPr>
              <a:t>who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40" dirty="0">
                <a:solidFill>
                  <a:srgbClr val="231F20"/>
                </a:solidFill>
                <a:latin typeface="Verdana"/>
                <a:cs typeface="Verdana"/>
              </a:rPr>
              <a:t>appreciate</a:t>
            </a:r>
            <a:endParaRPr sz="1000">
              <a:latin typeface="Verdana"/>
              <a:cs typeface="Verdana"/>
            </a:endParaRPr>
          </a:p>
          <a:p>
            <a:pPr marL="12700" marR="5080" indent="-635" algn="ctr">
              <a:lnSpc>
                <a:spcPct val="125000"/>
              </a:lnSpc>
            </a:pP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traditional</a:t>
            </a:r>
            <a:r>
              <a:rPr sz="1000" spc="9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quality.</a:t>
            </a:r>
            <a:r>
              <a:rPr sz="1000" spc="10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55" dirty="0">
                <a:solidFill>
                  <a:srgbClr val="231F20"/>
                </a:solidFill>
                <a:latin typeface="Verdana"/>
                <a:cs typeface="Verdana"/>
              </a:rPr>
              <a:t>No</a:t>
            </a:r>
            <a:r>
              <a:rPr sz="1000" spc="10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corners</a:t>
            </a:r>
            <a:r>
              <a:rPr sz="1000" spc="10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are</a:t>
            </a:r>
            <a:r>
              <a:rPr sz="1000" spc="9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Verdana"/>
                <a:cs typeface="Verdana"/>
              </a:rPr>
              <a:t>cut, </a:t>
            </a:r>
            <a:r>
              <a:rPr sz="1000" spc="50" dirty="0">
                <a:solidFill>
                  <a:srgbClr val="231F20"/>
                </a:solidFill>
                <a:latin typeface="Verdana"/>
                <a:cs typeface="Verdana"/>
              </a:rPr>
              <a:t>no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concessions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are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made,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55" dirty="0">
                <a:solidFill>
                  <a:srgbClr val="231F20"/>
                </a:solidFill>
                <a:latin typeface="Verdana"/>
                <a:cs typeface="Verdana"/>
              </a:rPr>
              <a:t>and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only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rdana"/>
                <a:cs typeface="Verdana"/>
              </a:rPr>
              <a:t>the </a:t>
            </a:r>
            <a:r>
              <a:rPr sz="1000" spc="-20" dirty="0">
                <a:solidFill>
                  <a:srgbClr val="231F20"/>
                </a:solidFill>
                <a:latin typeface="Verdana"/>
                <a:cs typeface="Verdana"/>
              </a:rPr>
              <a:t>f</a:t>
            </a:r>
            <a:r>
              <a:rPr sz="1000" spc="-16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inest</a:t>
            </a:r>
            <a:r>
              <a:rPr sz="1000" spc="19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materials</a:t>
            </a:r>
            <a:r>
              <a:rPr sz="1000" spc="19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are</a:t>
            </a:r>
            <a:r>
              <a:rPr sz="1000" spc="19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rdana"/>
                <a:cs typeface="Verdana"/>
              </a:rPr>
              <a:t>sourced.</a:t>
            </a:r>
            <a:endParaRPr sz="1000">
              <a:latin typeface="Verdana"/>
              <a:cs typeface="Verdana"/>
            </a:endParaRPr>
          </a:p>
          <a:p>
            <a:pPr marL="5080" algn="ctr">
              <a:lnSpc>
                <a:spcPct val="100000"/>
              </a:lnSpc>
              <a:spcBef>
                <a:spcPts val="950"/>
              </a:spcBef>
            </a:pPr>
            <a:r>
              <a:rPr sz="1800" b="1" i="1" spc="-10" dirty="0">
                <a:solidFill>
                  <a:srgbClr val="A8ADC1"/>
                </a:solidFill>
                <a:latin typeface="Times New Roman"/>
                <a:cs typeface="Times New Roman"/>
              </a:rPr>
              <a:t>#7422</a:t>
            </a:r>
            <a:endParaRPr sz="1800">
              <a:latin typeface="Times New Roman"/>
              <a:cs typeface="Times New Roman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080008" y="292608"/>
            <a:ext cx="3072765" cy="7875905"/>
            <a:chOff x="1080008" y="292608"/>
            <a:chExt cx="3072765" cy="787590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80008" y="292608"/>
              <a:ext cx="3072383" cy="307238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22787" y="2747309"/>
              <a:ext cx="800762" cy="10610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68626" y="7065264"/>
              <a:ext cx="1295146" cy="110276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3978" y="1662176"/>
            <a:ext cx="3730754" cy="6567424"/>
            <a:chOff x="763978" y="1662176"/>
            <a:chExt cx="3730754" cy="6567424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63978" y="7281164"/>
              <a:ext cx="3730754" cy="94843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7400" y="6700939"/>
              <a:ext cx="3657600" cy="138029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87400" y="5502655"/>
              <a:ext cx="3373120" cy="1654048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896044" y="5598515"/>
              <a:ext cx="1548955" cy="169306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87400" y="6097015"/>
              <a:ext cx="1754632" cy="1194561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87387" y="5525515"/>
              <a:ext cx="3657600" cy="1280147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87400" y="5177790"/>
              <a:ext cx="3657600" cy="1280160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87387" y="4708347"/>
              <a:ext cx="3657600" cy="1280172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87387" y="4119879"/>
              <a:ext cx="3657600" cy="1280147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763981" y="3975252"/>
              <a:ext cx="2642870" cy="859790"/>
            </a:xfrm>
            <a:custGeom>
              <a:avLst/>
              <a:gdLst/>
              <a:ahLst/>
              <a:cxnLst/>
              <a:rect l="l" t="t" r="r" b="b"/>
              <a:pathLst>
                <a:path w="2642870" h="859789">
                  <a:moveTo>
                    <a:pt x="2642616" y="0"/>
                  </a:moveTo>
                  <a:lnTo>
                    <a:pt x="0" y="0"/>
                  </a:lnTo>
                  <a:lnTo>
                    <a:pt x="0" y="859536"/>
                  </a:lnTo>
                  <a:lnTo>
                    <a:pt x="2642616" y="859536"/>
                  </a:lnTo>
                  <a:lnTo>
                    <a:pt x="2642616" y="0"/>
                  </a:lnTo>
                  <a:close/>
                </a:path>
              </a:pathLst>
            </a:custGeom>
            <a:solidFill>
              <a:srgbClr val="231F20">
                <a:alpha val="119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87400" y="3859529"/>
              <a:ext cx="3657600" cy="1280160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87400" y="3396488"/>
              <a:ext cx="3657600" cy="1280160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87400" y="2904235"/>
              <a:ext cx="3657600" cy="1280160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63981" y="2408935"/>
              <a:ext cx="3717036" cy="128017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63981" y="2034539"/>
              <a:ext cx="3717036" cy="1280147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87387" y="1662176"/>
              <a:ext cx="3657612" cy="1280160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2959862" y="2112772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4F1ED">
                <a:alpha val="8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293842" y="4576292"/>
            <a:ext cx="198755" cy="1269365"/>
          </a:xfrm>
          <a:prstGeom prst="rect">
            <a:avLst/>
          </a:prstGeom>
        </p:spPr>
        <p:txBody>
          <a:bodyPr vert="vert270" wrap="square" lIns="0" tIns="209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C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L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A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S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S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I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spc="-50" dirty="0">
                <a:solidFill>
                  <a:srgbClr val="A8512F"/>
                </a:solidFill>
                <a:latin typeface="Lucida Sans"/>
                <a:cs typeface="Lucida Sans"/>
              </a:rPr>
              <a:t>C</a:t>
            </a:r>
            <a:endParaRPr sz="1000">
              <a:latin typeface="Lucida Sans"/>
              <a:cs typeface="Lucida San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93842" y="2384266"/>
            <a:ext cx="198755" cy="1930400"/>
          </a:xfrm>
          <a:prstGeom prst="rect">
            <a:avLst/>
          </a:prstGeom>
        </p:spPr>
        <p:txBody>
          <a:bodyPr vert="vert270" wrap="square" lIns="0" tIns="209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C</a:t>
            </a:r>
            <a:r>
              <a:rPr sz="1000" spc="165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O</a:t>
            </a:r>
            <a:r>
              <a:rPr sz="1000" spc="165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L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L</a:t>
            </a:r>
            <a:r>
              <a:rPr sz="1000" spc="165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E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C</a:t>
            </a:r>
            <a:r>
              <a:rPr sz="1000" spc="165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T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I</a:t>
            </a:r>
            <a:r>
              <a:rPr sz="1000" spc="165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O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spc="-50" dirty="0">
                <a:solidFill>
                  <a:srgbClr val="A8512F"/>
                </a:solidFill>
                <a:latin typeface="Lucida Sans"/>
                <a:cs typeface="Lucida Sans"/>
              </a:rPr>
              <a:t>N</a:t>
            </a:r>
            <a:endParaRPr sz="1000">
              <a:latin typeface="Lucida Sans"/>
              <a:cs typeface="Lucida Sans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661849" y="300671"/>
            <a:ext cx="194183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spc="-20" dirty="0">
                <a:solidFill>
                  <a:srgbClr val="A8512F"/>
                </a:solidFill>
                <a:latin typeface="Garamond"/>
                <a:cs typeface="Garamond"/>
              </a:rPr>
              <a:t>KEY</a:t>
            </a:r>
            <a:r>
              <a:rPr sz="1500" b="1" spc="-4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500" b="1" spc="-50" dirty="0">
                <a:solidFill>
                  <a:srgbClr val="A8512F"/>
                </a:solidFill>
                <a:latin typeface="Garamond"/>
                <a:cs typeface="Garamond"/>
              </a:rPr>
              <a:t>FEATURES </a:t>
            </a:r>
            <a:r>
              <a:rPr sz="1500" spc="-20" dirty="0">
                <a:solidFill>
                  <a:srgbClr val="A8512F"/>
                </a:solidFill>
                <a:latin typeface="Baskerville Old Face"/>
                <a:cs typeface="Baskerville Old Face"/>
              </a:rPr>
              <a:t>#7422</a:t>
            </a:r>
            <a:endParaRPr sz="1500">
              <a:latin typeface="Baskerville Old Face"/>
              <a:cs typeface="Baskerville Old Face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4832348" y="582611"/>
            <a:ext cx="5454015" cy="6539230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241300" marR="193675" indent="-228600">
              <a:lnSpc>
                <a:spcPct val="110800"/>
              </a:lnSpc>
              <a:spcBef>
                <a:spcPts val="60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Designer</a:t>
            </a:r>
            <a:r>
              <a:rPr sz="1300" spc="9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Luxury</a:t>
            </a:r>
            <a:r>
              <a:rPr sz="1300" spc="9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Cooling</a:t>
            </a:r>
            <a:r>
              <a:rPr sz="1300" spc="9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Knit</a:t>
            </a:r>
            <a:r>
              <a:rPr sz="1300" spc="9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Fabric</a:t>
            </a:r>
            <a:r>
              <a:rPr sz="1300" spc="1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high-end,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stylish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knit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material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crafted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5" dirty="0">
                <a:solidFill>
                  <a:srgbClr val="2F252D"/>
                </a:solidFill>
                <a:latin typeface="Arial"/>
                <a:cs typeface="Arial"/>
              </a:rPr>
              <a:t>for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mattresses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that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combines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soft,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upscale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feel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with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cooling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technology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promote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airflow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and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maintain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comfortable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sleep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temperature.</a:t>
            </a:r>
            <a:endParaRPr sz="900">
              <a:latin typeface="Arial"/>
              <a:cs typeface="Arial"/>
            </a:endParaRPr>
          </a:p>
          <a:p>
            <a:pPr marL="241300" marR="116839" indent="-228600">
              <a:lnSpc>
                <a:spcPct val="112400"/>
              </a:lnSpc>
              <a:spcBef>
                <a:spcPts val="25"/>
              </a:spcBef>
              <a:buAutoNum type="arabicPeriod"/>
              <a:tabLst>
                <a:tab pos="241300" algn="l"/>
              </a:tabLst>
            </a:pP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Compression</a:t>
            </a:r>
            <a:r>
              <a:rPr sz="1300" spc="6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Hand</a:t>
            </a:r>
            <a:r>
              <a:rPr sz="1300" spc="6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Tufting</a:t>
            </a:r>
            <a:r>
              <a:rPr sz="1300" spc="6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Creates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loft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that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supports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body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virtually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reduce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body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impressions.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Hand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tufting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true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mark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quality.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Durable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fasteners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are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inserted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by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hand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through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all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layers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secure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upholstery.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This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time-intensive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technique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dramatically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reduces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body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impressions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superb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craftsmanship.</a:t>
            </a:r>
            <a:endParaRPr sz="900">
              <a:latin typeface="Arial"/>
              <a:cs typeface="Arial"/>
            </a:endParaRPr>
          </a:p>
          <a:p>
            <a:pPr marL="241300" marR="161290" indent="-228600">
              <a:lnSpc>
                <a:spcPct val="105800"/>
              </a:lnSpc>
              <a:spcBef>
                <a:spcPts val="130"/>
              </a:spcBef>
              <a:buAutoNum type="arabicPeriod"/>
              <a:tabLst>
                <a:tab pos="241300" algn="l"/>
              </a:tabLst>
            </a:pP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Natural</a:t>
            </a:r>
            <a:r>
              <a:rPr sz="1300" spc="4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FR</a:t>
            </a:r>
            <a:r>
              <a:rPr sz="1300" spc="4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Rayon</a:t>
            </a:r>
            <a:r>
              <a:rPr sz="1300" spc="4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Fiber</a:t>
            </a:r>
            <a:r>
              <a:rPr sz="1300" spc="4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fire-retardant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fiber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we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use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most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natural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design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made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from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Rayon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Silicate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combination.</a:t>
            </a:r>
            <a:endParaRPr sz="900">
              <a:latin typeface="Arial"/>
              <a:cs typeface="Arial"/>
            </a:endParaRPr>
          </a:p>
          <a:p>
            <a:pPr marL="241300" marR="211454" indent="-228600">
              <a:lnSpc>
                <a:spcPct val="105800"/>
              </a:lnSpc>
              <a:spcBef>
                <a:spcPts val="130"/>
              </a:spcBef>
              <a:buAutoNum type="arabicPeriod"/>
              <a:tabLst>
                <a:tab pos="241300" algn="l"/>
              </a:tabLst>
            </a:pPr>
            <a:r>
              <a:rPr sz="1300" spc="20" dirty="0">
                <a:solidFill>
                  <a:srgbClr val="A8512F"/>
                </a:solidFill>
                <a:latin typeface="Garamond"/>
                <a:cs typeface="Garamond"/>
              </a:rPr>
              <a:t>Silk,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Wool,</a:t>
            </a:r>
            <a:r>
              <a:rPr sz="1300" spc="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20" dirty="0">
                <a:solidFill>
                  <a:srgbClr val="A8512F"/>
                </a:solidFill>
                <a:latin typeface="Garamond"/>
                <a:cs typeface="Garamond"/>
              </a:rPr>
              <a:t>&amp;</a:t>
            </a:r>
            <a:r>
              <a:rPr sz="1300" spc="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20" dirty="0">
                <a:solidFill>
                  <a:srgbClr val="A8512F"/>
                </a:solidFill>
                <a:latin typeface="Garamond"/>
                <a:cs typeface="Garamond"/>
              </a:rPr>
              <a:t>Cashmere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Naturally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regulates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temperature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wicks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away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moisture.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The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perfect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blend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added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quilt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keep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comfortable,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cool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dry.</a:t>
            </a:r>
            <a:endParaRPr sz="900">
              <a:latin typeface="Arial"/>
              <a:cs typeface="Arial"/>
            </a:endParaRPr>
          </a:p>
          <a:p>
            <a:pPr marL="241300" marR="347345" indent="-228600" algn="just">
              <a:lnSpc>
                <a:spcPct val="110800"/>
              </a:lnSpc>
              <a:spcBef>
                <a:spcPts val="50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Cooling</a:t>
            </a:r>
            <a:r>
              <a:rPr sz="1300" spc="9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Gel</a:t>
            </a:r>
            <a:r>
              <a:rPr sz="1300" spc="1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Contour</a:t>
            </a:r>
            <a:r>
              <a:rPr sz="1300" spc="9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Foam</a:t>
            </a:r>
            <a:r>
              <a:rPr sz="1300" spc="1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infusion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cooling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gel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plush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quilting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foam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allows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it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better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mold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contours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your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body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providing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pressure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relief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support </a:t>
            </a:r>
            <a:r>
              <a:rPr sz="900" spc="30" dirty="0">
                <a:solidFill>
                  <a:srgbClr val="2F252D"/>
                </a:solidFill>
                <a:latin typeface="Arial"/>
                <a:cs typeface="Arial"/>
              </a:rPr>
              <a:t>throughout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3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mattress.</a:t>
            </a:r>
            <a:endParaRPr sz="900">
              <a:latin typeface="Arial"/>
              <a:cs typeface="Arial"/>
            </a:endParaRPr>
          </a:p>
          <a:p>
            <a:pPr marL="241300" marR="222250" indent="-228600">
              <a:lnSpc>
                <a:spcPct val="105800"/>
              </a:lnSpc>
              <a:spcBef>
                <a:spcPts val="130"/>
              </a:spcBef>
              <a:buAutoNum type="arabicPeriod"/>
              <a:tabLst>
                <a:tab pos="241300" algn="l"/>
              </a:tabLst>
            </a:pP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Natural</a:t>
            </a:r>
            <a:r>
              <a:rPr sz="1300" spc="4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Latex</a:t>
            </a:r>
            <a:r>
              <a:rPr sz="1300" spc="4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Lumbar</a:t>
            </a:r>
            <a:r>
              <a:rPr sz="1300" spc="4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Support</a:t>
            </a:r>
            <a:r>
              <a:rPr sz="1300" spc="4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extra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where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need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it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most,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in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the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center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third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your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body,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virtually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eliminating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sagging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in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center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mattress.</a:t>
            </a:r>
            <a:endParaRPr sz="900">
              <a:latin typeface="Arial"/>
              <a:cs typeface="Arial"/>
            </a:endParaRPr>
          </a:p>
          <a:p>
            <a:pPr marL="241300" marR="99695" indent="-228600">
              <a:lnSpc>
                <a:spcPct val="110800"/>
              </a:lnSpc>
              <a:spcBef>
                <a:spcPts val="55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High-Density</a:t>
            </a:r>
            <a:r>
              <a:rPr sz="1300" spc="14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Copper</a:t>
            </a:r>
            <a:r>
              <a:rPr sz="1300" spc="14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Infused</a:t>
            </a:r>
            <a:r>
              <a:rPr sz="1300" spc="14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Memory</a:t>
            </a:r>
            <a:r>
              <a:rPr sz="1300" spc="14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Foam</a:t>
            </a:r>
            <a:r>
              <a:rPr sz="1300" spc="14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Copper-infused</a:t>
            </a:r>
            <a:r>
              <a:rPr sz="900" spc="1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memory</a:t>
            </a:r>
            <a:r>
              <a:rPr sz="900" spc="1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foam</a:t>
            </a:r>
            <a:r>
              <a:rPr sz="900" spc="1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is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designed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stay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cool,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clean,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supportive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by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combining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pressure-relieving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comfort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 of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memory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foam,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promoting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fresher,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restorative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sleep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experience.</a:t>
            </a:r>
            <a:endParaRPr sz="900">
              <a:latin typeface="Arial"/>
              <a:cs typeface="Arial"/>
            </a:endParaRPr>
          </a:p>
          <a:p>
            <a:pPr marL="241300" marR="34290" indent="-228600">
              <a:lnSpc>
                <a:spcPct val="105800"/>
              </a:lnSpc>
              <a:spcBef>
                <a:spcPts val="130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5-Zone</a:t>
            </a:r>
            <a:r>
              <a:rPr sz="1300" spc="9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High-Density</a:t>
            </a:r>
            <a:r>
              <a:rPr sz="1300" spc="9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Performance</a:t>
            </a:r>
            <a:r>
              <a:rPr sz="1300" spc="9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Foam</a:t>
            </a:r>
            <a:r>
              <a:rPr sz="1300" spc="9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Reduces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pressure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points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in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shoulder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hip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areas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increases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in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lumbar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zone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behind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knees.</a:t>
            </a:r>
            <a:endParaRPr sz="900">
              <a:latin typeface="Arial"/>
              <a:cs typeface="Arial"/>
            </a:endParaRPr>
          </a:p>
          <a:p>
            <a:pPr marL="241300" marR="248285" indent="-228600">
              <a:lnSpc>
                <a:spcPct val="105800"/>
              </a:lnSpc>
              <a:spcBef>
                <a:spcPts val="125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High-Density</a:t>
            </a:r>
            <a:r>
              <a:rPr sz="1300" spc="114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Comfort</a:t>
            </a:r>
            <a:r>
              <a:rPr sz="1300" spc="12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Topper</a:t>
            </a:r>
            <a:r>
              <a:rPr sz="1300" spc="12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Block</a:t>
            </a:r>
            <a:r>
              <a:rPr sz="1300" spc="12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An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extra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layer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that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better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edge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deep-down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comfort.</a:t>
            </a:r>
            <a:endParaRPr sz="900">
              <a:latin typeface="Arial"/>
              <a:cs typeface="Arial"/>
            </a:endParaRPr>
          </a:p>
          <a:p>
            <a:pPr marL="241300" marR="86360" indent="-228600">
              <a:lnSpc>
                <a:spcPct val="112400"/>
              </a:lnSpc>
              <a:spcBef>
                <a:spcPts val="30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Recycled</a:t>
            </a:r>
            <a:r>
              <a:rPr sz="1300" spc="13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“Blue”</a:t>
            </a:r>
            <a:r>
              <a:rPr sz="1300" spc="13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Cotton</a:t>
            </a:r>
            <a:r>
              <a:rPr sz="1300" spc="13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Content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that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has</a:t>
            </a:r>
            <a:r>
              <a:rPr sz="900" spc="1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been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recycled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after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manufacturing</a:t>
            </a:r>
            <a:r>
              <a:rPr sz="900" spc="1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but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before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consumption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known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as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post-industrial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content,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like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pre-consumer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content.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By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utilizing</a:t>
            </a:r>
            <a:r>
              <a:rPr sz="900" spc="5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recycled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materials,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such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as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breathable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cotton,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can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minimize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our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carbon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footprint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and 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promote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healthier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planet,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ultimately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leading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restful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sleep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for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both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earth.</a:t>
            </a:r>
            <a:endParaRPr sz="900">
              <a:latin typeface="Arial"/>
              <a:cs typeface="Arial"/>
            </a:endParaRPr>
          </a:p>
          <a:p>
            <a:pPr marL="241300" marR="5080" indent="-228600">
              <a:lnSpc>
                <a:spcPct val="112400"/>
              </a:lnSpc>
              <a:spcBef>
                <a:spcPts val="25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12.75-Gauge</a:t>
            </a:r>
            <a:r>
              <a:rPr sz="1300" spc="7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Heavy</a:t>
            </a:r>
            <a:r>
              <a:rPr sz="1300" spc="7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Duty</a:t>
            </a:r>
            <a:r>
              <a:rPr sz="1300" spc="7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Spring</a:t>
            </a:r>
            <a:r>
              <a:rPr sz="1300" spc="7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Design</a:t>
            </a:r>
            <a:r>
              <a:rPr sz="1300" spc="7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12.75-gauge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high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density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coil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construction</a:t>
            </a:r>
            <a:r>
              <a:rPr sz="900" spc="5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made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tempered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steel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heaviest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strongest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system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in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mattress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construction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today.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Designed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for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high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performance,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it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ensures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across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surface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5" dirty="0">
                <a:solidFill>
                  <a:srgbClr val="2F252D"/>
                </a:solidFill>
                <a:latin typeface="Arial"/>
                <a:cs typeface="Arial"/>
              </a:rPr>
              <a:t>for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proper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spinal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alignment.</a:t>
            </a:r>
            <a:endParaRPr sz="900">
              <a:latin typeface="Arial"/>
              <a:cs typeface="Arial"/>
            </a:endParaRPr>
          </a:p>
          <a:p>
            <a:pPr marL="241300" marR="189230" indent="-228600">
              <a:lnSpc>
                <a:spcPct val="105800"/>
              </a:lnSpc>
              <a:spcBef>
                <a:spcPts val="130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Upholstery-Grade</a:t>
            </a:r>
            <a:r>
              <a:rPr sz="1300" spc="1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Foam</a:t>
            </a:r>
            <a:r>
              <a:rPr sz="1300" spc="1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Encasement</a:t>
            </a:r>
            <a:r>
              <a:rPr sz="1300" spc="10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Permanently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seals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innerspring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360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degrees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around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deliver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durable,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comfortable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seating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edge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with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20%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sleeping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area.</a:t>
            </a:r>
            <a:endParaRPr sz="900">
              <a:latin typeface="Arial"/>
              <a:cs typeface="Arial"/>
            </a:endParaRPr>
          </a:p>
          <a:p>
            <a:pPr marL="241300" marR="184150" indent="-228600">
              <a:lnSpc>
                <a:spcPct val="105800"/>
              </a:lnSpc>
              <a:spcBef>
                <a:spcPts val="130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High-Density</a:t>
            </a:r>
            <a:r>
              <a:rPr sz="1300" spc="14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Support</a:t>
            </a:r>
            <a:r>
              <a:rPr sz="1300" spc="15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Foam</a:t>
            </a:r>
            <a:r>
              <a:rPr sz="1300" spc="15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High-quality,</a:t>
            </a:r>
            <a:r>
              <a:rPr sz="900" spc="1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dense</a:t>
            </a:r>
            <a:r>
              <a:rPr sz="900" spc="1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foams</a:t>
            </a:r>
            <a:r>
              <a:rPr sz="900" spc="1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conform</a:t>
            </a:r>
            <a:r>
              <a:rPr sz="900" spc="1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your</a:t>
            </a:r>
            <a:r>
              <a:rPr sz="900" spc="1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body,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which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diminishes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uncomfortable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pressure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points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while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sleep.</a:t>
            </a:r>
            <a:endParaRPr sz="900">
              <a:latin typeface="Arial"/>
              <a:cs typeface="Arial"/>
            </a:endParaRPr>
          </a:p>
          <a:p>
            <a:pPr marL="240665" indent="-227965">
              <a:lnSpc>
                <a:spcPct val="100000"/>
              </a:lnSpc>
              <a:spcBef>
                <a:spcPts val="220"/>
              </a:spcBef>
              <a:buAutoNum type="arabicPeriod"/>
              <a:tabLst>
                <a:tab pos="240665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High-Density</a:t>
            </a:r>
            <a:r>
              <a:rPr sz="1300" spc="8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Base</a:t>
            </a:r>
            <a:r>
              <a:rPr sz="1300" spc="9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Foam</a:t>
            </a:r>
            <a:r>
              <a:rPr sz="1300" spc="8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optimal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base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for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all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Heavy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Duty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Springs.</a:t>
            </a:r>
            <a:endParaRPr sz="90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045028" y="2103691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2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2959861" y="2112772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1553540" y="1852939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95" dirty="0">
                <a:solidFill>
                  <a:srgbClr val="A46C4A"/>
                </a:solidFill>
                <a:latin typeface="Garamond"/>
                <a:cs typeface="Garamond"/>
              </a:rPr>
              <a:t>1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1468374" y="1862020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6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3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6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6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3045028" y="2646488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3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2959861" y="2655570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/>
          <p:nvPr/>
        </p:nvSpPr>
        <p:spPr>
          <a:xfrm>
            <a:off x="3045028" y="3014535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4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2959861" y="3023616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1553540" y="4324517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6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1468374" y="4333599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6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3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6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6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>
            <a:off x="787400" y="4605844"/>
            <a:ext cx="365760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46785" algn="ctr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7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2953511" y="4608576"/>
            <a:ext cx="272415" cy="929640"/>
            <a:chOff x="2953511" y="4608576"/>
            <a:chExt cx="272415" cy="929640"/>
          </a:xfrm>
        </p:grpSpPr>
        <p:sp>
          <p:nvSpPr>
            <p:cNvPr id="45" name="object 45"/>
            <p:cNvSpPr/>
            <p:nvPr/>
          </p:nvSpPr>
          <p:spPr>
            <a:xfrm>
              <a:off x="2959861" y="4614926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2959861" y="5272532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3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7" name="object 47"/>
          <p:cNvSpPr txBox="1"/>
          <p:nvPr/>
        </p:nvSpPr>
        <p:spPr>
          <a:xfrm>
            <a:off x="787400" y="5263450"/>
            <a:ext cx="3657600" cy="6769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46785" algn="ctr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8</a:t>
            </a:r>
            <a:endParaRPr sz="1400">
              <a:latin typeface="Garamond"/>
              <a:cs typeface="Garamond"/>
            </a:endParaRPr>
          </a:p>
          <a:p>
            <a:pPr>
              <a:lnSpc>
                <a:spcPct val="100000"/>
              </a:lnSpc>
              <a:spcBef>
                <a:spcPts val="195"/>
              </a:spcBef>
            </a:pPr>
            <a:endParaRPr sz="1400">
              <a:latin typeface="Garamond"/>
              <a:cs typeface="Garamond"/>
            </a:endParaRPr>
          </a:p>
          <a:p>
            <a:pPr marL="946785" algn="ctr">
              <a:lnSpc>
                <a:spcPct val="100000"/>
              </a:lnSpc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9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48" name="object 48"/>
          <p:cNvGrpSpPr/>
          <p:nvPr/>
        </p:nvGrpSpPr>
        <p:grpSpPr>
          <a:xfrm>
            <a:off x="2953511" y="5704332"/>
            <a:ext cx="272415" cy="722630"/>
            <a:chOff x="2953511" y="5704332"/>
            <a:chExt cx="272415" cy="722630"/>
          </a:xfrm>
        </p:grpSpPr>
        <p:sp>
          <p:nvSpPr>
            <p:cNvPr id="49" name="object 49"/>
            <p:cNvSpPr/>
            <p:nvPr/>
          </p:nvSpPr>
          <p:spPr>
            <a:xfrm>
              <a:off x="2959861" y="5710682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3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2959861" y="6167448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1" name="object 51"/>
          <p:cNvSpPr txBox="1"/>
          <p:nvPr/>
        </p:nvSpPr>
        <p:spPr>
          <a:xfrm>
            <a:off x="2978556" y="6163001"/>
            <a:ext cx="20447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65" dirty="0">
                <a:solidFill>
                  <a:srgbClr val="A46C4A"/>
                </a:solidFill>
                <a:latin typeface="Garamond"/>
                <a:cs typeface="Garamond"/>
              </a:rPr>
              <a:t>10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52" name="object 52"/>
          <p:cNvGrpSpPr/>
          <p:nvPr/>
        </p:nvGrpSpPr>
        <p:grpSpPr>
          <a:xfrm>
            <a:off x="2953511" y="6161098"/>
            <a:ext cx="272415" cy="653415"/>
            <a:chOff x="2953511" y="6161098"/>
            <a:chExt cx="272415" cy="653415"/>
          </a:xfrm>
        </p:grpSpPr>
        <p:sp>
          <p:nvSpPr>
            <p:cNvPr id="53" name="object 53"/>
            <p:cNvSpPr/>
            <p:nvPr/>
          </p:nvSpPr>
          <p:spPr>
            <a:xfrm>
              <a:off x="2959861" y="6167448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3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2959861" y="6555029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5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5" name="object 55"/>
          <p:cNvSpPr txBox="1"/>
          <p:nvPr/>
        </p:nvSpPr>
        <p:spPr>
          <a:xfrm>
            <a:off x="2978556" y="6550583"/>
            <a:ext cx="20447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120" dirty="0">
                <a:solidFill>
                  <a:srgbClr val="A46C4A"/>
                </a:solidFill>
                <a:latin typeface="Garamond"/>
                <a:cs typeface="Garamond"/>
              </a:rPr>
              <a:t>11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56" name="object 56"/>
          <p:cNvSpPr/>
          <p:nvPr/>
        </p:nvSpPr>
        <p:spPr>
          <a:xfrm>
            <a:off x="2959861" y="6555030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5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 txBox="1"/>
          <p:nvPr/>
        </p:nvSpPr>
        <p:spPr>
          <a:xfrm>
            <a:off x="2978556" y="7226282"/>
            <a:ext cx="20447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65" dirty="0">
                <a:solidFill>
                  <a:srgbClr val="A46C4A"/>
                </a:solidFill>
                <a:latin typeface="Garamond"/>
                <a:cs typeface="Garamond"/>
              </a:rPr>
              <a:t>13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2959861" y="7230728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5">
                <a:moveTo>
                  <a:pt x="129667" y="259333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6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6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3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 txBox="1"/>
          <p:nvPr/>
        </p:nvSpPr>
        <p:spPr>
          <a:xfrm>
            <a:off x="2983001" y="7817006"/>
            <a:ext cx="18669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5" dirty="0">
                <a:solidFill>
                  <a:srgbClr val="A46C4A"/>
                </a:solidFill>
                <a:latin typeface="Garamond"/>
                <a:cs typeface="Garamond"/>
              </a:rPr>
              <a:t>14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2959861" y="7813388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5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 txBox="1"/>
          <p:nvPr/>
        </p:nvSpPr>
        <p:spPr>
          <a:xfrm>
            <a:off x="787400" y="6784517"/>
            <a:ext cx="347916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11835">
              <a:lnSpc>
                <a:spcPct val="100000"/>
              </a:lnSpc>
              <a:spcBef>
                <a:spcPts val="100"/>
              </a:spcBef>
            </a:pPr>
            <a:r>
              <a:rPr sz="1400" b="1" spc="65" dirty="0">
                <a:solidFill>
                  <a:srgbClr val="A46C4A"/>
                </a:solidFill>
                <a:latin typeface="Garamond"/>
                <a:cs typeface="Garamond"/>
              </a:rPr>
              <a:t>12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62" name="object 62"/>
          <p:cNvSpPr/>
          <p:nvPr/>
        </p:nvSpPr>
        <p:spPr>
          <a:xfrm>
            <a:off x="1468374" y="6801663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5">
                <a:moveTo>
                  <a:pt x="129666" y="259333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3" y="129666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6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6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6" y="259333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 txBox="1"/>
          <p:nvPr/>
        </p:nvSpPr>
        <p:spPr>
          <a:xfrm>
            <a:off x="3045028" y="3838003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5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64" name="object 64"/>
          <p:cNvGrpSpPr/>
          <p:nvPr/>
        </p:nvGrpSpPr>
        <p:grpSpPr>
          <a:xfrm>
            <a:off x="2953511" y="3765296"/>
            <a:ext cx="272415" cy="426084"/>
            <a:chOff x="2953511" y="3765296"/>
            <a:chExt cx="272415" cy="426084"/>
          </a:xfrm>
        </p:grpSpPr>
        <p:sp>
          <p:nvSpPr>
            <p:cNvPr id="65" name="object 65"/>
            <p:cNvSpPr/>
            <p:nvPr/>
          </p:nvSpPr>
          <p:spPr>
            <a:xfrm>
              <a:off x="2959861" y="3847084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3089528" y="3812723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h="38100">
                  <a:moveTo>
                    <a:pt x="0" y="0"/>
                  </a:moveTo>
                  <a:lnTo>
                    <a:pt x="0" y="37719"/>
                  </a:lnTo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3039935" y="3765296"/>
              <a:ext cx="99695" cy="53340"/>
            </a:xfrm>
            <a:custGeom>
              <a:avLst/>
              <a:gdLst/>
              <a:ahLst/>
              <a:cxnLst/>
              <a:rect l="l" t="t" r="r" b="b"/>
              <a:pathLst>
                <a:path w="99694" h="53339">
                  <a:moveTo>
                    <a:pt x="49593" y="0"/>
                  </a:moveTo>
                  <a:lnTo>
                    <a:pt x="0" y="53340"/>
                  </a:lnTo>
                  <a:lnTo>
                    <a:pt x="99187" y="53340"/>
                  </a:lnTo>
                  <a:lnTo>
                    <a:pt x="49593" y="0"/>
                  </a:lnTo>
                  <a:close/>
                </a:path>
              </a:pathLst>
            </a:custGeom>
            <a:solidFill>
              <a:srgbClr val="A851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3089528" y="4105855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h="38100">
                  <a:moveTo>
                    <a:pt x="0" y="37719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3039935" y="4137661"/>
              <a:ext cx="99695" cy="53340"/>
            </a:xfrm>
            <a:custGeom>
              <a:avLst/>
              <a:gdLst/>
              <a:ahLst/>
              <a:cxnLst/>
              <a:rect l="l" t="t" r="r" b="b"/>
              <a:pathLst>
                <a:path w="99694" h="53339">
                  <a:moveTo>
                    <a:pt x="99187" y="0"/>
                  </a:moveTo>
                  <a:lnTo>
                    <a:pt x="0" y="0"/>
                  </a:lnTo>
                  <a:lnTo>
                    <a:pt x="49593" y="53339"/>
                  </a:lnTo>
                  <a:lnTo>
                    <a:pt x="99187" y="0"/>
                  </a:lnTo>
                  <a:close/>
                </a:path>
              </a:pathLst>
            </a:custGeom>
            <a:solidFill>
              <a:srgbClr val="A851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0" name="object 70"/>
          <p:cNvSpPr txBox="1"/>
          <p:nvPr/>
        </p:nvSpPr>
        <p:spPr>
          <a:xfrm>
            <a:off x="1737105" y="442213"/>
            <a:ext cx="1742439" cy="134429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marL="151130">
              <a:lnSpc>
                <a:spcPts val="4560"/>
              </a:lnSpc>
            </a:pPr>
            <a:r>
              <a:rPr sz="4000" b="1" spc="-10" dirty="0">
                <a:solidFill>
                  <a:srgbClr val="FFFFFF"/>
                </a:solidFill>
                <a:latin typeface="Garamond"/>
                <a:cs typeface="Garamond"/>
              </a:rPr>
              <a:t>Valiant</a:t>
            </a:r>
            <a:endParaRPr sz="4000" dirty="0">
              <a:latin typeface="Garamond"/>
              <a:cs typeface="Garamond"/>
            </a:endParaRPr>
          </a:p>
          <a:p>
            <a:pPr marL="121285">
              <a:lnSpc>
                <a:spcPct val="100000"/>
              </a:lnSpc>
              <a:spcBef>
                <a:spcPts val="600"/>
              </a:spcBef>
            </a:pPr>
            <a:r>
              <a:rPr sz="3500" i="1" spc="50" dirty="0">
                <a:solidFill>
                  <a:srgbClr val="FFFFFF"/>
                </a:solidFill>
                <a:latin typeface="Garamond"/>
                <a:cs typeface="Garamond"/>
              </a:rPr>
              <a:t>Euro</a:t>
            </a:r>
            <a:r>
              <a:rPr sz="3500" i="1" spc="-180" dirty="0">
                <a:solidFill>
                  <a:srgbClr val="FFFFFF"/>
                </a:solidFill>
                <a:latin typeface="Garamond"/>
                <a:cs typeface="Garamond"/>
              </a:rPr>
              <a:t> </a:t>
            </a:r>
            <a:r>
              <a:rPr sz="3500" i="1" spc="-25" dirty="0">
                <a:solidFill>
                  <a:srgbClr val="FFFFFF"/>
                </a:solidFill>
                <a:latin typeface="Garamond"/>
                <a:cs typeface="Garamond"/>
              </a:rPr>
              <a:t>Top</a:t>
            </a:r>
            <a:endParaRPr sz="3500" dirty="0">
              <a:latin typeface="Garamond"/>
              <a:cs typeface="Garamond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8010762" y="188267"/>
            <a:ext cx="229171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The</a:t>
            </a:r>
            <a:r>
              <a:rPr sz="800" spc="75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Seal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of</a:t>
            </a:r>
            <a:r>
              <a:rPr sz="800" spc="9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Cotton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is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a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trademark</a:t>
            </a:r>
            <a:r>
              <a:rPr sz="800" spc="75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of</a:t>
            </a:r>
            <a:r>
              <a:rPr sz="800" spc="9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Cotton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spc="-10" dirty="0">
                <a:solidFill>
                  <a:srgbClr val="539E9F"/>
                </a:solidFill>
                <a:latin typeface="Arial Narrow"/>
                <a:cs typeface="Arial Narrow"/>
              </a:rPr>
              <a:t>Incorporated.</a:t>
            </a:r>
            <a:endParaRPr sz="800">
              <a:latin typeface="Arial Narrow"/>
              <a:cs typeface="Arial Narrow"/>
            </a:endParaRPr>
          </a:p>
        </p:txBody>
      </p:sp>
      <p:pic>
        <p:nvPicPr>
          <p:cNvPr id="72" name="object 72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5864859" y="7224378"/>
            <a:ext cx="740371" cy="740371"/>
          </a:xfrm>
          <a:prstGeom prst="rect">
            <a:avLst/>
          </a:prstGeom>
        </p:spPr>
      </p:pic>
      <p:pic>
        <p:nvPicPr>
          <p:cNvPr id="73" name="object 73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6822163" y="7245067"/>
            <a:ext cx="702696" cy="702696"/>
          </a:xfrm>
          <a:prstGeom prst="rect">
            <a:avLst/>
          </a:prstGeom>
        </p:spPr>
      </p:pic>
      <p:pic>
        <p:nvPicPr>
          <p:cNvPr id="74" name="object 74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8683093" y="7216317"/>
            <a:ext cx="597392" cy="530394"/>
          </a:xfrm>
          <a:prstGeom prst="rect">
            <a:avLst/>
          </a:prstGeom>
        </p:spPr>
      </p:pic>
      <p:sp>
        <p:nvSpPr>
          <p:cNvPr id="75" name="object 75"/>
          <p:cNvSpPr txBox="1"/>
          <p:nvPr/>
        </p:nvSpPr>
        <p:spPr>
          <a:xfrm>
            <a:off x="8753093" y="7780328"/>
            <a:ext cx="45974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195" marR="5080" indent="-24130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231F20"/>
                </a:solidFill>
                <a:latin typeface="Arial Narrow"/>
                <a:cs typeface="Arial Narrow"/>
              </a:rPr>
              <a:t>Amish</a:t>
            </a:r>
            <a:r>
              <a:rPr sz="700" spc="7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20" dirty="0">
                <a:solidFill>
                  <a:srgbClr val="231F20"/>
                </a:solidFill>
                <a:latin typeface="Arial Narrow"/>
                <a:cs typeface="Arial Narrow"/>
              </a:rPr>
              <a:t>Wood</a:t>
            </a:r>
            <a:r>
              <a:rPr sz="700" spc="50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Arial Narrow"/>
                <a:cs typeface="Arial Narrow"/>
              </a:rPr>
              <a:t>Foundation</a:t>
            </a:r>
            <a:endParaRPr sz="700">
              <a:latin typeface="Arial Narrow"/>
              <a:cs typeface="Arial Narrow"/>
            </a:endParaRPr>
          </a:p>
        </p:txBody>
      </p:sp>
      <p:pic>
        <p:nvPicPr>
          <p:cNvPr id="76" name="object 76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9500666" y="7216305"/>
            <a:ext cx="784235" cy="527633"/>
          </a:xfrm>
          <a:prstGeom prst="rect">
            <a:avLst/>
          </a:prstGeom>
        </p:spPr>
      </p:pic>
      <p:sp>
        <p:nvSpPr>
          <p:cNvPr id="77" name="object 77"/>
          <p:cNvSpPr txBox="1"/>
          <p:nvPr/>
        </p:nvSpPr>
        <p:spPr>
          <a:xfrm>
            <a:off x="9602127" y="7798617"/>
            <a:ext cx="58610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3670" marR="5080" indent="-141605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231F20"/>
                </a:solidFill>
                <a:latin typeface="Arial Narrow"/>
                <a:cs typeface="Arial Narrow"/>
              </a:rPr>
              <a:t>Adjustable</a:t>
            </a:r>
            <a:r>
              <a:rPr sz="700" spc="11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20" dirty="0">
                <a:solidFill>
                  <a:srgbClr val="231F20"/>
                </a:solidFill>
                <a:latin typeface="Arial Narrow"/>
                <a:cs typeface="Arial Narrow"/>
              </a:rPr>
              <a:t>Base</a:t>
            </a:r>
            <a:r>
              <a:rPr sz="700" spc="50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Arial Narrow"/>
                <a:cs typeface="Arial Narrow"/>
              </a:rPr>
              <a:t>Friendly</a:t>
            </a:r>
            <a:endParaRPr sz="700">
              <a:latin typeface="Arial Narrow"/>
              <a:cs typeface="Arial Narrow"/>
            </a:endParaRPr>
          </a:p>
        </p:txBody>
      </p:sp>
      <p:pic>
        <p:nvPicPr>
          <p:cNvPr id="78" name="object 78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4700311" y="7084673"/>
            <a:ext cx="1042205" cy="1042205"/>
          </a:xfrm>
          <a:prstGeom prst="rect">
            <a:avLst/>
          </a:prstGeom>
        </p:spPr>
      </p:pic>
      <p:pic>
        <p:nvPicPr>
          <p:cNvPr id="79" name="object 79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7640649" y="7304125"/>
            <a:ext cx="914990" cy="54311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95" dirty="0"/>
              <a:t>Valiant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256299" y="4211952"/>
            <a:ext cx="2720340" cy="26492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500" i="1" spc="114" dirty="0">
                <a:solidFill>
                  <a:srgbClr val="A8512F"/>
                </a:solidFill>
                <a:latin typeface="Garamond"/>
                <a:cs typeface="Garamond"/>
              </a:rPr>
              <a:t>Super</a:t>
            </a:r>
            <a:r>
              <a:rPr sz="3500" i="1" spc="-18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3500" i="1" spc="50" dirty="0">
                <a:solidFill>
                  <a:srgbClr val="A8512F"/>
                </a:solidFill>
                <a:latin typeface="Garamond"/>
                <a:cs typeface="Garamond"/>
              </a:rPr>
              <a:t>Euro</a:t>
            </a:r>
            <a:r>
              <a:rPr sz="3500" i="1" spc="-18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3500" i="1" spc="-25" dirty="0">
                <a:solidFill>
                  <a:srgbClr val="A8512F"/>
                </a:solidFill>
                <a:latin typeface="Garamond"/>
                <a:cs typeface="Garamond"/>
              </a:rPr>
              <a:t>Top</a:t>
            </a:r>
            <a:endParaRPr sz="3500">
              <a:latin typeface="Garamond"/>
              <a:cs typeface="Garamond"/>
            </a:endParaRPr>
          </a:p>
          <a:p>
            <a:pPr algn="ctr">
              <a:lnSpc>
                <a:spcPct val="100000"/>
              </a:lnSpc>
              <a:spcBef>
                <a:spcPts val="2000"/>
              </a:spcBef>
            </a:pPr>
            <a:r>
              <a:rPr sz="2300" spc="-105" dirty="0">
                <a:solidFill>
                  <a:srgbClr val="A8ADC1"/>
                </a:solidFill>
                <a:latin typeface="Lucida Sans"/>
                <a:cs typeface="Lucida Sans"/>
              </a:rPr>
              <a:t>Classic</a:t>
            </a:r>
            <a:r>
              <a:rPr sz="2300" spc="-135" dirty="0">
                <a:solidFill>
                  <a:srgbClr val="A8ADC1"/>
                </a:solidFill>
                <a:latin typeface="Lucida Sans"/>
                <a:cs typeface="Lucida Sans"/>
              </a:rPr>
              <a:t> </a:t>
            </a:r>
            <a:r>
              <a:rPr sz="2300" spc="-10" dirty="0">
                <a:solidFill>
                  <a:srgbClr val="A8ADC1"/>
                </a:solidFill>
                <a:latin typeface="Lucida Sans"/>
                <a:cs typeface="Lucida Sans"/>
              </a:rPr>
              <a:t>Collection</a:t>
            </a:r>
            <a:endParaRPr sz="2300">
              <a:latin typeface="Lucida Sans"/>
              <a:cs typeface="Lucida Sans"/>
            </a:endParaRPr>
          </a:p>
          <a:p>
            <a:pPr marL="151130" marR="143510" indent="6350" algn="ctr">
              <a:lnSpc>
                <a:spcPct val="125000"/>
              </a:lnSpc>
              <a:spcBef>
                <a:spcPts val="1090"/>
              </a:spcBef>
            </a:pPr>
            <a:r>
              <a:rPr sz="1000" spc="75" dirty="0">
                <a:solidFill>
                  <a:srgbClr val="231F20"/>
                </a:solidFill>
                <a:latin typeface="Verdana"/>
                <a:cs typeface="Verdana"/>
              </a:rPr>
              <a:t>HD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offers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65" dirty="0">
                <a:solidFill>
                  <a:srgbClr val="231F20"/>
                </a:solidFill>
                <a:latin typeface="Verdana"/>
                <a:cs typeface="Verdana"/>
              </a:rPr>
              <a:t>unmatched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value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55" dirty="0">
                <a:solidFill>
                  <a:srgbClr val="231F20"/>
                </a:solidFill>
                <a:latin typeface="Verdana"/>
                <a:cs typeface="Verdana"/>
              </a:rPr>
              <a:t>and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rdana"/>
                <a:cs typeface="Verdana"/>
              </a:rPr>
              <a:t>is </a:t>
            </a:r>
            <a:r>
              <a:rPr sz="1000" spc="60" dirty="0">
                <a:solidFill>
                  <a:srgbClr val="231F20"/>
                </a:solidFill>
                <a:latin typeface="Verdana"/>
                <a:cs typeface="Verdana"/>
              </a:rPr>
              <a:t>designed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for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those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70" dirty="0">
                <a:solidFill>
                  <a:srgbClr val="231F20"/>
                </a:solidFill>
                <a:latin typeface="Verdana"/>
                <a:cs typeface="Verdana"/>
              </a:rPr>
              <a:t>who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40" dirty="0">
                <a:solidFill>
                  <a:srgbClr val="231F20"/>
                </a:solidFill>
                <a:latin typeface="Verdana"/>
                <a:cs typeface="Verdana"/>
              </a:rPr>
              <a:t>appreciate</a:t>
            </a:r>
            <a:endParaRPr sz="1000">
              <a:latin typeface="Verdana"/>
              <a:cs typeface="Verdana"/>
            </a:endParaRPr>
          </a:p>
          <a:p>
            <a:pPr marL="12700" marR="5080" indent="-635" algn="ctr">
              <a:lnSpc>
                <a:spcPct val="125000"/>
              </a:lnSpc>
            </a:pP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traditional</a:t>
            </a:r>
            <a:r>
              <a:rPr sz="1000" spc="9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quality.</a:t>
            </a:r>
            <a:r>
              <a:rPr sz="1000" spc="10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55" dirty="0">
                <a:solidFill>
                  <a:srgbClr val="231F20"/>
                </a:solidFill>
                <a:latin typeface="Verdana"/>
                <a:cs typeface="Verdana"/>
              </a:rPr>
              <a:t>No</a:t>
            </a:r>
            <a:r>
              <a:rPr sz="1000" spc="10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corners</a:t>
            </a:r>
            <a:r>
              <a:rPr sz="1000" spc="10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are</a:t>
            </a:r>
            <a:r>
              <a:rPr sz="1000" spc="9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Verdana"/>
                <a:cs typeface="Verdana"/>
              </a:rPr>
              <a:t>cut, </a:t>
            </a:r>
            <a:r>
              <a:rPr sz="1000" spc="50" dirty="0">
                <a:solidFill>
                  <a:srgbClr val="231F20"/>
                </a:solidFill>
                <a:latin typeface="Verdana"/>
                <a:cs typeface="Verdana"/>
              </a:rPr>
              <a:t>no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concessions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are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made,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55" dirty="0">
                <a:solidFill>
                  <a:srgbClr val="231F20"/>
                </a:solidFill>
                <a:latin typeface="Verdana"/>
                <a:cs typeface="Verdana"/>
              </a:rPr>
              <a:t>and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only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rdana"/>
                <a:cs typeface="Verdana"/>
              </a:rPr>
              <a:t>the </a:t>
            </a:r>
            <a:r>
              <a:rPr sz="1000" spc="-20" dirty="0">
                <a:solidFill>
                  <a:srgbClr val="231F20"/>
                </a:solidFill>
                <a:latin typeface="Verdana"/>
                <a:cs typeface="Verdana"/>
              </a:rPr>
              <a:t>f</a:t>
            </a:r>
            <a:r>
              <a:rPr sz="1000" spc="-16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inest</a:t>
            </a:r>
            <a:r>
              <a:rPr sz="1000" spc="19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materials</a:t>
            </a:r>
            <a:r>
              <a:rPr sz="1000" spc="19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are</a:t>
            </a:r>
            <a:r>
              <a:rPr sz="1000" spc="19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rdana"/>
                <a:cs typeface="Verdana"/>
              </a:rPr>
              <a:t>sourced.</a:t>
            </a:r>
            <a:endParaRPr sz="1000">
              <a:latin typeface="Verdana"/>
              <a:cs typeface="Verdana"/>
            </a:endParaRPr>
          </a:p>
          <a:p>
            <a:pPr marL="5080" algn="ctr">
              <a:lnSpc>
                <a:spcPct val="100000"/>
              </a:lnSpc>
              <a:spcBef>
                <a:spcPts val="950"/>
              </a:spcBef>
            </a:pPr>
            <a:r>
              <a:rPr sz="1800" b="1" i="1" spc="-10" dirty="0">
                <a:solidFill>
                  <a:srgbClr val="A8ADC1"/>
                </a:solidFill>
                <a:latin typeface="Times New Roman"/>
                <a:cs typeface="Times New Roman"/>
              </a:rPr>
              <a:t>#7423</a:t>
            </a:r>
            <a:endParaRPr sz="1800">
              <a:latin typeface="Times New Roman"/>
              <a:cs typeface="Times New Roman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080008" y="292608"/>
            <a:ext cx="3072765" cy="7875905"/>
            <a:chOff x="1080008" y="292608"/>
            <a:chExt cx="3072765" cy="787590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80008" y="292608"/>
              <a:ext cx="3072383" cy="307238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22787" y="2747309"/>
              <a:ext cx="800762" cy="10610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68626" y="7065264"/>
              <a:ext cx="1295146" cy="110276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20979" y="0"/>
            <a:ext cx="66675" cy="8229600"/>
          </a:xfrm>
          <a:custGeom>
            <a:avLst/>
            <a:gdLst/>
            <a:ahLst/>
            <a:cxnLst/>
            <a:rect l="l" t="t" r="r" b="b"/>
            <a:pathLst>
              <a:path w="66675" h="8229600">
                <a:moveTo>
                  <a:pt x="0" y="8229600"/>
                </a:moveTo>
                <a:lnTo>
                  <a:pt x="66420" y="8229600"/>
                </a:lnTo>
                <a:lnTo>
                  <a:pt x="66420" y="0"/>
                </a:lnTo>
                <a:lnTo>
                  <a:pt x="0" y="0"/>
                </a:lnTo>
                <a:lnTo>
                  <a:pt x="0" y="8229600"/>
                </a:lnTo>
                <a:close/>
              </a:path>
            </a:pathLst>
          </a:custGeom>
          <a:solidFill>
            <a:srgbClr val="231F20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763978" y="0"/>
            <a:ext cx="3747697" cy="8229600"/>
            <a:chOff x="763978" y="0"/>
            <a:chExt cx="3747697" cy="8229600"/>
          </a:xfrm>
        </p:grpSpPr>
        <p:sp>
          <p:nvSpPr>
            <p:cNvPr id="4" name="object 4"/>
            <p:cNvSpPr/>
            <p:nvPr/>
          </p:nvSpPr>
          <p:spPr>
            <a:xfrm>
              <a:off x="4445000" y="0"/>
              <a:ext cx="66675" cy="8229600"/>
            </a:xfrm>
            <a:custGeom>
              <a:avLst/>
              <a:gdLst/>
              <a:ahLst/>
              <a:cxnLst/>
              <a:rect l="l" t="t" r="r" b="b"/>
              <a:pathLst>
                <a:path w="66675" h="8229600">
                  <a:moveTo>
                    <a:pt x="0" y="8229600"/>
                  </a:moveTo>
                  <a:lnTo>
                    <a:pt x="66166" y="8229600"/>
                  </a:lnTo>
                  <a:lnTo>
                    <a:pt x="66166" y="0"/>
                  </a:lnTo>
                  <a:lnTo>
                    <a:pt x="0" y="0"/>
                  </a:lnTo>
                  <a:lnTo>
                    <a:pt x="0" y="8229600"/>
                  </a:lnTo>
                  <a:close/>
                </a:path>
              </a:pathLst>
            </a:custGeom>
            <a:solidFill>
              <a:srgbClr val="231F20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7400" y="0"/>
              <a:ext cx="3657600" cy="82296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3978" y="7238492"/>
              <a:ext cx="3730754" cy="991108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87400" y="6658267"/>
              <a:ext cx="3657600" cy="138028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87400" y="5688584"/>
              <a:ext cx="3373120" cy="165404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896044" y="5784443"/>
              <a:ext cx="1548955" cy="1693062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87400" y="6282944"/>
              <a:ext cx="1754632" cy="1194562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87387" y="5711444"/>
              <a:ext cx="3657600" cy="1280172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87400" y="5410708"/>
              <a:ext cx="3657600" cy="1280160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87400" y="4987035"/>
              <a:ext cx="3657600" cy="128016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87400" y="4568190"/>
              <a:ext cx="3657600" cy="128016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87387" y="4149547"/>
              <a:ext cx="3657600" cy="1280172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87400" y="3611879"/>
              <a:ext cx="3657600" cy="1280160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87400" y="3300729"/>
              <a:ext cx="3657600" cy="128016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87400" y="2824988"/>
              <a:ext cx="3657600" cy="1280160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87400" y="2383535"/>
              <a:ext cx="3657600" cy="1280160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63981" y="1939035"/>
              <a:ext cx="3717036" cy="1280147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63981" y="1628139"/>
              <a:ext cx="3717036" cy="1280147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87387" y="1306575"/>
              <a:ext cx="3657612" cy="1280160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1175893" y="182753"/>
              <a:ext cx="2880360" cy="1458595"/>
            </a:xfrm>
            <a:custGeom>
              <a:avLst/>
              <a:gdLst/>
              <a:ahLst/>
              <a:cxnLst/>
              <a:rect l="l" t="t" r="r" b="b"/>
              <a:pathLst>
                <a:path w="2880360" h="1458595">
                  <a:moveTo>
                    <a:pt x="2880360" y="0"/>
                  </a:moveTo>
                  <a:lnTo>
                    <a:pt x="0" y="0"/>
                  </a:lnTo>
                  <a:lnTo>
                    <a:pt x="0" y="1458468"/>
                  </a:lnTo>
                  <a:lnTo>
                    <a:pt x="2880360" y="1458468"/>
                  </a:lnTo>
                  <a:lnTo>
                    <a:pt x="2880360" y="0"/>
                  </a:lnTo>
                  <a:close/>
                </a:path>
              </a:pathLst>
            </a:custGeom>
            <a:noFill/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>
            <a:spLocks noGrp="1"/>
          </p:cNvSpPr>
          <p:nvPr>
            <p:ph type="title"/>
          </p:nvPr>
        </p:nvSpPr>
        <p:spPr>
          <a:xfrm>
            <a:off x="1876055" y="198117"/>
            <a:ext cx="148082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95" dirty="0">
                <a:solidFill>
                  <a:srgbClr val="FFFFFF"/>
                </a:solidFill>
              </a:rPr>
              <a:t>Valiant</a:t>
            </a:r>
          </a:p>
        </p:txBody>
      </p:sp>
      <p:sp>
        <p:nvSpPr>
          <p:cNvPr id="35" name="object 35"/>
          <p:cNvSpPr txBox="1"/>
          <p:nvPr/>
        </p:nvSpPr>
        <p:spPr>
          <a:xfrm>
            <a:off x="1331582" y="883917"/>
            <a:ext cx="2569845" cy="558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500" i="1" spc="114" dirty="0">
                <a:solidFill>
                  <a:srgbClr val="FFFFFF"/>
                </a:solidFill>
                <a:latin typeface="Garamond"/>
                <a:cs typeface="Garamond"/>
              </a:rPr>
              <a:t>Super</a:t>
            </a:r>
            <a:r>
              <a:rPr sz="3500" i="1" spc="-180" dirty="0">
                <a:solidFill>
                  <a:srgbClr val="FFFFFF"/>
                </a:solidFill>
                <a:latin typeface="Garamond"/>
                <a:cs typeface="Garamond"/>
              </a:rPr>
              <a:t> </a:t>
            </a:r>
            <a:r>
              <a:rPr sz="3500" i="1" spc="50" dirty="0">
                <a:solidFill>
                  <a:srgbClr val="FFFFFF"/>
                </a:solidFill>
                <a:latin typeface="Garamond"/>
                <a:cs typeface="Garamond"/>
              </a:rPr>
              <a:t>Euro</a:t>
            </a:r>
            <a:r>
              <a:rPr sz="3500" i="1" spc="-180" dirty="0">
                <a:solidFill>
                  <a:srgbClr val="FFFFFF"/>
                </a:solidFill>
                <a:latin typeface="Garamond"/>
                <a:cs typeface="Garamond"/>
              </a:rPr>
              <a:t> </a:t>
            </a:r>
            <a:r>
              <a:rPr sz="3500" i="1" spc="-25" dirty="0">
                <a:solidFill>
                  <a:srgbClr val="FFFFFF"/>
                </a:solidFill>
                <a:latin typeface="Garamond"/>
                <a:cs typeface="Garamond"/>
              </a:rPr>
              <a:t>Top</a:t>
            </a:r>
            <a:endParaRPr sz="3500">
              <a:latin typeface="Garamond"/>
              <a:cs typeface="Garamond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293842" y="4576292"/>
            <a:ext cx="198755" cy="1269365"/>
          </a:xfrm>
          <a:prstGeom prst="rect">
            <a:avLst/>
          </a:prstGeom>
        </p:spPr>
        <p:txBody>
          <a:bodyPr vert="vert270" wrap="square" lIns="0" tIns="209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C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L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A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S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S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I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spc="-50" dirty="0">
                <a:solidFill>
                  <a:srgbClr val="A8512F"/>
                </a:solidFill>
                <a:latin typeface="Lucida Sans"/>
                <a:cs typeface="Lucida Sans"/>
              </a:rPr>
              <a:t>C</a:t>
            </a:r>
            <a:endParaRPr sz="1000">
              <a:latin typeface="Lucida Sans"/>
              <a:cs typeface="Lucida Sans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293842" y="2384266"/>
            <a:ext cx="198755" cy="1930400"/>
          </a:xfrm>
          <a:prstGeom prst="rect">
            <a:avLst/>
          </a:prstGeom>
        </p:spPr>
        <p:txBody>
          <a:bodyPr vert="vert270" wrap="square" lIns="0" tIns="209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C</a:t>
            </a:r>
            <a:r>
              <a:rPr sz="1000" spc="165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O</a:t>
            </a:r>
            <a:r>
              <a:rPr sz="1000" spc="165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L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L</a:t>
            </a:r>
            <a:r>
              <a:rPr sz="1000" spc="165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E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C</a:t>
            </a:r>
            <a:r>
              <a:rPr sz="1000" spc="165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T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I</a:t>
            </a:r>
            <a:r>
              <a:rPr sz="1000" spc="165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8512F"/>
                </a:solidFill>
                <a:latin typeface="Lucida Sans"/>
                <a:cs typeface="Lucida Sans"/>
              </a:rPr>
              <a:t>O</a:t>
            </a:r>
            <a:r>
              <a:rPr sz="1000" spc="170" dirty="0">
                <a:solidFill>
                  <a:srgbClr val="A8512F"/>
                </a:solidFill>
                <a:latin typeface="Lucida Sans"/>
                <a:cs typeface="Lucida Sans"/>
              </a:rPr>
              <a:t>  </a:t>
            </a:r>
            <a:r>
              <a:rPr sz="1000" spc="-50" dirty="0">
                <a:solidFill>
                  <a:srgbClr val="A8512F"/>
                </a:solidFill>
                <a:latin typeface="Lucida Sans"/>
                <a:cs typeface="Lucida Sans"/>
              </a:rPr>
              <a:t>N</a:t>
            </a:r>
            <a:endParaRPr sz="1000">
              <a:latin typeface="Lucida Sans"/>
              <a:cs typeface="Lucida Sans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4661849" y="300671"/>
            <a:ext cx="194183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spc="-20" dirty="0">
                <a:solidFill>
                  <a:srgbClr val="A8512F"/>
                </a:solidFill>
                <a:latin typeface="Garamond"/>
                <a:cs typeface="Garamond"/>
              </a:rPr>
              <a:t>KEY</a:t>
            </a:r>
            <a:r>
              <a:rPr sz="1500" b="1" spc="-4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500" b="1" spc="-50" dirty="0">
                <a:solidFill>
                  <a:srgbClr val="A8512F"/>
                </a:solidFill>
                <a:latin typeface="Garamond"/>
                <a:cs typeface="Garamond"/>
              </a:rPr>
              <a:t>FEATURES </a:t>
            </a:r>
            <a:r>
              <a:rPr sz="1500" spc="-20" dirty="0">
                <a:solidFill>
                  <a:srgbClr val="A8512F"/>
                </a:solidFill>
                <a:latin typeface="Baskerville Old Face"/>
                <a:cs typeface="Baskerville Old Face"/>
              </a:rPr>
              <a:t>#7423</a:t>
            </a:r>
            <a:endParaRPr sz="1500">
              <a:latin typeface="Baskerville Old Face"/>
              <a:cs typeface="Baskerville Old Face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832348" y="575276"/>
            <a:ext cx="5471795" cy="657352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41300" marR="211454" indent="-228600">
              <a:lnSpc>
                <a:spcPct val="120900"/>
              </a:lnSpc>
              <a:spcBef>
                <a:spcPts val="90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Designer</a:t>
            </a:r>
            <a:r>
              <a:rPr sz="1300" spc="9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Luxury</a:t>
            </a:r>
            <a:r>
              <a:rPr sz="1300" spc="9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Cooling</a:t>
            </a:r>
            <a:r>
              <a:rPr sz="1300" spc="9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Knit</a:t>
            </a:r>
            <a:r>
              <a:rPr sz="1300" spc="9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Fabric</a:t>
            </a:r>
            <a:r>
              <a:rPr sz="1300" spc="1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high-end,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stylish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knit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material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crafted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5" dirty="0">
                <a:solidFill>
                  <a:srgbClr val="2F252D"/>
                </a:solidFill>
                <a:latin typeface="Arial"/>
                <a:cs typeface="Arial"/>
              </a:rPr>
              <a:t>for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mattresses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that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combines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soft,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upscale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feel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with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cooling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technology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promote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airflow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and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maintain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comfortable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sleep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temperature.</a:t>
            </a:r>
            <a:endParaRPr sz="900">
              <a:latin typeface="Arial"/>
              <a:cs typeface="Arial"/>
            </a:endParaRPr>
          </a:p>
          <a:p>
            <a:pPr marL="241300" marR="135255" indent="-228600">
              <a:lnSpc>
                <a:spcPts val="1380"/>
              </a:lnSpc>
              <a:spcBef>
                <a:spcPts val="95"/>
              </a:spcBef>
              <a:buAutoNum type="arabicPeriod"/>
              <a:tabLst>
                <a:tab pos="241300" algn="l"/>
              </a:tabLst>
            </a:pP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Compression</a:t>
            </a:r>
            <a:r>
              <a:rPr sz="1300" spc="6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Hand</a:t>
            </a:r>
            <a:r>
              <a:rPr sz="1300" spc="6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Tufting</a:t>
            </a:r>
            <a:r>
              <a:rPr sz="1300" spc="6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Creates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loft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that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supports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body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virtually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reduce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body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impressions.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Hand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tufting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true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mark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quality.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Durable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fasteners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are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inserted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by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hand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through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all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layers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secure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upholstery.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This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time-intensive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technique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dramatically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reduces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body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impressions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superb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craftsmanship.</a:t>
            </a:r>
            <a:endParaRPr sz="900">
              <a:latin typeface="Arial"/>
              <a:cs typeface="Arial"/>
            </a:endParaRPr>
          </a:p>
          <a:p>
            <a:pPr marL="241300" marR="179070" indent="-228600">
              <a:lnSpc>
                <a:spcPts val="1380"/>
              </a:lnSpc>
              <a:buAutoNum type="arabicPeriod"/>
              <a:tabLst>
                <a:tab pos="241300" algn="l"/>
              </a:tabLst>
            </a:pP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Natural</a:t>
            </a:r>
            <a:r>
              <a:rPr sz="1300" spc="4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FR</a:t>
            </a:r>
            <a:r>
              <a:rPr sz="1300" spc="4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Rayon</a:t>
            </a:r>
            <a:r>
              <a:rPr sz="1300" spc="4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Fiber</a:t>
            </a:r>
            <a:r>
              <a:rPr sz="1300" spc="4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fire-retardant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fiber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we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use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most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natural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design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made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from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Rayon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Silicate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combination.</a:t>
            </a:r>
            <a:endParaRPr sz="900">
              <a:latin typeface="Arial"/>
              <a:cs typeface="Arial"/>
            </a:endParaRPr>
          </a:p>
          <a:p>
            <a:pPr marL="241300" marR="229235" indent="-228600">
              <a:lnSpc>
                <a:spcPts val="1380"/>
              </a:lnSpc>
              <a:buAutoNum type="arabicPeriod"/>
              <a:tabLst>
                <a:tab pos="241300" algn="l"/>
              </a:tabLst>
            </a:pPr>
            <a:r>
              <a:rPr sz="1300" spc="20" dirty="0">
                <a:solidFill>
                  <a:srgbClr val="A8512F"/>
                </a:solidFill>
                <a:latin typeface="Garamond"/>
                <a:cs typeface="Garamond"/>
              </a:rPr>
              <a:t>Silk,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Wool,</a:t>
            </a:r>
            <a:r>
              <a:rPr sz="1300" spc="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20" dirty="0">
                <a:solidFill>
                  <a:srgbClr val="A8512F"/>
                </a:solidFill>
                <a:latin typeface="Garamond"/>
                <a:cs typeface="Garamond"/>
              </a:rPr>
              <a:t>&amp;</a:t>
            </a:r>
            <a:r>
              <a:rPr sz="1300" spc="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20" dirty="0">
                <a:solidFill>
                  <a:srgbClr val="A8512F"/>
                </a:solidFill>
                <a:latin typeface="Garamond"/>
                <a:cs typeface="Garamond"/>
              </a:rPr>
              <a:t>Cashmere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Naturally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regulates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temperature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wicks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away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moisture.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The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perfect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blend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added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quilt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keep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comfortable,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cool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dry.</a:t>
            </a:r>
            <a:endParaRPr sz="900">
              <a:latin typeface="Arial"/>
              <a:cs typeface="Arial"/>
            </a:endParaRPr>
          </a:p>
          <a:p>
            <a:pPr marL="241300" marR="365760" indent="-228600" algn="just">
              <a:lnSpc>
                <a:spcPts val="1380"/>
              </a:lnSpc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Cooling</a:t>
            </a:r>
            <a:r>
              <a:rPr sz="1300" spc="9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Gel</a:t>
            </a:r>
            <a:r>
              <a:rPr sz="1300" spc="1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Contour</a:t>
            </a:r>
            <a:r>
              <a:rPr sz="1300" spc="9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Foam</a:t>
            </a:r>
            <a:r>
              <a:rPr sz="1300" spc="1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infusion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cooling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gel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plush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quilting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foam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allows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it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better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mold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contours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your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body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providing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pressure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relief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support </a:t>
            </a:r>
            <a:r>
              <a:rPr sz="900" spc="30" dirty="0">
                <a:solidFill>
                  <a:srgbClr val="2F252D"/>
                </a:solidFill>
                <a:latin typeface="Arial"/>
                <a:cs typeface="Arial"/>
              </a:rPr>
              <a:t>throughout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3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mattress.</a:t>
            </a:r>
            <a:endParaRPr sz="900">
              <a:latin typeface="Arial"/>
              <a:cs typeface="Arial"/>
            </a:endParaRPr>
          </a:p>
          <a:p>
            <a:pPr marL="241300" marR="240029" indent="-228600">
              <a:lnSpc>
                <a:spcPts val="1380"/>
              </a:lnSpc>
              <a:buAutoNum type="arabicPeriod"/>
              <a:tabLst>
                <a:tab pos="241300" algn="l"/>
              </a:tabLst>
            </a:pP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Natural</a:t>
            </a:r>
            <a:r>
              <a:rPr sz="1300" spc="4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Latex</a:t>
            </a:r>
            <a:r>
              <a:rPr sz="1300" spc="4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Lumbar</a:t>
            </a:r>
            <a:r>
              <a:rPr sz="1300" spc="4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8512F"/>
                </a:solidFill>
                <a:latin typeface="Garamond"/>
                <a:cs typeface="Garamond"/>
              </a:rPr>
              <a:t>Support</a:t>
            </a:r>
            <a:r>
              <a:rPr sz="1300" spc="4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extra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where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need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it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most,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in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the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center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third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your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body,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virtually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eliminating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sagging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in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center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mattress.</a:t>
            </a:r>
            <a:endParaRPr sz="900">
              <a:latin typeface="Arial"/>
              <a:cs typeface="Arial"/>
            </a:endParaRPr>
          </a:p>
          <a:p>
            <a:pPr marL="241300" marR="95250" indent="-228600">
              <a:lnSpc>
                <a:spcPts val="1380"/>
              </a:lnSpc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High-Density</a:t>
            </a:r>
            <a:r>
              <a:rPr sz="1300" spc="11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Plush</a:t>
            </a:r>
            <a:r>
              <a:rPr sz="1300" spc="114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Memory</a:t>
            </a:r>
            <a:r>
              <a:rPr sz="1300" spc="114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Foam</a:t>
            </a:r>
            <a:r>
              <a:rPr sz="1300" spc="114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Quick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recovery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memory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foam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greatest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level</a:t>
            </a:r>
            <a:r>
              <a:rPr sz="900" spc="1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motion</a:t>
            </a:r>
            <a:r>
              <a:rPr sz="900" spc="1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separation</a:t>
            </a:r>
            <a:r>
              <a:rPr sz="900" spc="1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pressure</a:t>
            </a:r>
            <a:r>
              <a:rPr sz="900" spc="1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relief.</a:t>
            </a:r>
            <a:endParaRPr sz="900">
              <a:latin typeface="Arial"/>
              <a:cs typeface="Arial"/>
            </a:endParaRPr>
          </a:p>
          <a:p>
            <a:pPr marL="241300" marR="52705" indent="-228600">
              <a:lnSpc>
                <a:spcPts val="1380"/>
              </a:lnSpc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5-Zone</a:t>
            </a:r>
            <a:r>
              <a:rPr sz="1300" spc="9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High-Density</a:t>
            </a:r>
            <a:r>
              <a:rPr sz="1300" spc="9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Performance</a:t>
            </a:r>
            <a:r>
              <a:rPr sz="1300" spc="9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Foam</a:t>
            </a:r>
            <a:r>
              <a:rPr sz="1300" spc="9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Reduces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pressure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points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in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shoulder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hip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areas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increases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in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lumbar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zone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behind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knees.</a:t>
            </a:r>
            <a:endParaRPr sz="900">
              <a:latin typeface="Arial"/>
              <a:cs typeface="Arial"/>
            </a:endParaRPr>
          </a:p>
          <a:p>
            <a:pPr marL="241300" marR="5080" indent="-228600">
              <a:lnSpc>
                <a:spcPts val="1380"/>
              </a:lnSpc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High-Density</a:t>
            </a:r>
            <a:r>
              <a:rPr sz="1300" spc="11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Comfort</a:t>
            </a:r>
            <a:r>
              <a:rPr sz="1300" spc="114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Foam</a:t>
            </a:r>
            <a:r>
              <a:rPr sz="1300" spc="11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Creates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durable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sleeping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surface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deep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down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pressure</a:t>
            </a:r>
            <a:r>
              <a:rPr sz="900" spc="1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relief.</a:t>
            </a:r>
            <a:endParaRPr sz="900">
              <a:latin typeface="Arial"/>
              <a:cs typeface="Arial"/>
            </a:endParaRPr>
          </a:p>
          <a:p>
            <a:pPr marL="241300" marR="266065" indent="-228600">
              <a:lnSpc>
                <a:spcPts val="1380"/>
              </a:lnSpc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High-Density</a:t>
            </a:r>
            <a:r>
              <a:rPr sz="1300" spc="114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Comfort</a:t>
            </a:r>
            <a:r>
              <a:rPr sz="1300" spc="12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Topper</a:t>
            </a:r>
            <a:r>
              <a:rPr sz="1300" spc="12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Block</a:t>
            </a:r>
            <a:r>
              <a:rPr sz="1300" spc="12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An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extra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layer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that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better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edge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deep-down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comfort.</a:t>
            </a:r>
            <a:endParaRPr sz="900">
              <a:latin typeface="Arial"/>
              <a:cs typeface="Arial"/>
            </a:endParaRPr>
          </a:p>
          <a:p>
            <a:pPr marL="241300" marR="104775" indent="-228600">
              <a:lnSpc>
                <a:spcPts val="1380"/>
              </a:lnSpc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Recycled</a:t>
            </a:r>
            <a:r>
              <a:rPr sz="1300" spc="13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“Blue”</a:t>
            </a:r>
            <a:r>
              <a:rPr sz="1300" spc="13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Cotton</a:t>
            </a:r>
            <a:r>
              <a:rPr sz="1300" spc="13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Content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that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has</a:t>
            </a:r>
            <a:r>
              <a:rPr sz="900" spc="1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been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recycled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after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manufacturing</a:t>
            </a:r>
            <a:r>
              <a:rPr sz="900" spc="1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but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before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consumption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known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as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post-industrial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content,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like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pre-consumer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content.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By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utilizing</a:t>
            </a:r>
            <a:r>
              <a:rPr sz="900" spc="5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recycled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materials,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such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as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breathable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cotton,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can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minimize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our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carbon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footprint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and 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promote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healthier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planet,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ultimately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leading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restful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sleep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for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both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earth.</a:t>
            </a:r>
            <a:endParaRPr sz="900">
              <a:latin typeface="Arial"/>
              <a:cs typeface="Arial"/>
            </a:endParaRPr>
          </a:p>
          <a:p>
            <a:pPr marL="241300" marR="22860" indent="-228600">
              <a:lnSpc>
                <a:spcPts val="1380"/>
              </a:lnSpc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12.75-Gauge</a:t>
            </a:r>
            <a:r>
              <a:rPr sz="1300" spc="7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Heavy</a:t>
            </a:r>
            <a:r>
              <a:rPr sz="1300" spc="7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Duty</a:t>
            </a:r>
            <a:r>
              <a:rPr sz="1300" spc="7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Spring</a:t>
            </a:r>
            <a:r>
              <a:rPr sz="1300" spc="7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Design</a:t>
            </a:r>
            <a:r>
              <a:rPr sz="1300" spc="7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12.75-gauge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high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density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coil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construction</a:t>
            </a:r>
            <a:r>
              <a:rPr sz="900" spc="5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made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tempered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steel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heaviest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strongest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system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in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mattress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construction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today.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Designed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for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high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performance,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it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ensures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across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surface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5" dirty="0">
                <a:solidFill>
                  <a:srgbClr val="2F252D"/>
                </a:solidFill>
                <a:latin typeface="Arial"/>
                <a:cs typeface="Arial"/>
              </a:rPr>
              <a:t>for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proper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spinal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alignment.</a:t>
            </a:r>
            <a:endParaRPr sz="900">
              <a:latin typeface="Arial"/>
              <a:cs typeface="Arial"/>
            </a:endParaRPr>
          </a:p>
          <a:p>
            <a:pPr marL="241300" marR="207010" indent="-228600">
              <a:lnSpc>
                <a:spcPts val="1380"/>
              </a:lnSpc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Upholstery-Grade</a:t>
            </a:r>
            <a:r>
              <a:rPr sz="1300" spc="1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Foam</a:t>
            </a:r>
            <a:r>
              <a:rPr sz="1300" spc="10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Encasement</a:t>
            </a:r>
            <a:r>
              <a:rPr sz="1300" spc="10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Permanently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seals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innerspring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360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degrees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around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deliver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durable,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comfortable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seating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edge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with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20%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sleeping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area.</a:t>
            </a:r>
            <a:endParaRPr sz="900">
              <a:latin typeface="Arial"/>
              <a:cs typeface="Arial"/>
            </a:endParaRPr>
          </a:p>
          <a:p>
            <a:pPr marL="241300" marR="202565" indent="-228600">
              <a:lnSpc>
                <a:spcPts val="1380"/>
              </a:lnSpc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High-Density</a:t>
            </a:r>
            <a:r>
              <a:rPr sz="1300" spc="14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Support</a:t>
            </a:r>
            <a:r>
              <a:rPr sz="1300" spc="15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Foam</a:t>
            </a:r>
            <a:r>
              <a:rPr sz="1300" spc="15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High-quality,</a:t>
            </a:r>
            <a:r>
              <a:rPr sz="900" spc="1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dense</a:t>
            </a:r>
            <a:r>
              <a:rPr sz="900" spc="1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foams</a:t>
            </a:r>
            <a:r>
              <a:rPr sz="900" spc="1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conform</a:t>
            </a:r>
            <a:r>
              <a:rPr sz="900" spc="1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your</a:t>
            </a:r>
            <a:r>
              <a:rPr sz="900" spc="1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body,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which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diminishes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uncomfortable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pressure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points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while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sleep.</a:t>
            </a:r>
            <a:endParaRPr sz="900">
              <a:latin typeface="Arial"/>
              <a:cs typeface="Arial"/>
            </a:endParaRPr>
          </a:p>
          <a:p>
            <a:pPr marL="240665" indent="-227965">
              <a:lnSpc>
                <a:spcPts val="1365"/>
              </a:lnSpc>
              <a:buAutoNum type="arabicPeriod"/>
              <a:tabLst>
                <a:tab pos="240665" algn="l"/>
              </a:tabLst>
            </a:pP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High-Density</a:t>
            </a:r>
            <a:r>
              <a:rPr sz="1300" spc="8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8512F"/>
                </a:solidFill>
                <a:latin typeface="Garamond"/>
                <a:cs typeface="Garamond"/>
              </a:rPr>
              <a:t>Base</a:t>
            </a:r>
            <a:r>
              <a:rPr sz="1300" spc="90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8512F"/>
                </a:solidFill>
                <a:latin typeface="Garamond"/>
                <a:cs typeface="Garamond"/>
              </a:rPr>
              <a:t>Foam</a:t>
            </a:r>
            <a:r>
              <a:rPr sz="1300" spc="85" dirty="0">
                <a:solidFill>
                  <a:srgbClr val="A8512F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optimal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base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for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all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Heavy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Duty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Springs.</a:t>
            </a:r>
            <a:endParaRPr sz="900">
              <a:latin typeface="Arial"/>
              <a:cs typeface="Arial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2959861" y="1757172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0"/>
                </a:move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close/>
              </a:path>
            </a:pathLst>
          </a:custGeom>
          <a:solidFill>
            <a:srgbClr val="F4F1ED">
              <a:alpha val="8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3045028" y="1748091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2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2959861" y="1757172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>
            <a:off x="1553540" y="1485072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95" dirty="0">
                <a:solidFill>
                  <a:srgbClr val="A46C4A"/>
                </a:solidFill>
                <a:latin typeface="Garamond"/>
                <a:cs typeface="Garamond"/>
              </a:rPr>
              <a:t>1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1468374" y="1494155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6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3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6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6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 txBox="1"/>
          <p:nvPr/>
        </p:nvSpPr>
        <p:spPr>
          <a:xfrm>
            <a:off x="3045028" y="2290888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3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2959861" y="2299970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/>
          <p:nvPr/>
        </p:nvSpPr>
        <p:spPr>
          <a:xfrm>
            <a:off x="3045028" y="2608135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4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2959861" y="2617216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 txBox="1"/>
          <p:nvPr/>
        </p:nvSpPr>
        <p:spPr>
          <a:xfrm>
            <a:off x="1553540" y="3753017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6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1468374" y="3762099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6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3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6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6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 txBox="1"/>
          <p:nvPr/>
        </p:nvSpPr>
        <p:spPr>
          <a:xfrm>
            <a:off x="787400" y="4034344"/>
            <a:ext cx="365760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46785" algn="ctr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7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2959861" y="4043426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 txBox="1"/>
          <p:nvPr/>
        </p:nvSpPr>
        <p:spPr>
          <a:xfrm>
            <a:off x="3045028" y="4717350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8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2959861" y="4726432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3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6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6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3"/>
                </a:lnTo>
                <a:close/>
              </a:path>
            </a:pathLst>
          </a:custGeom>
          <a:ln w="12699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 txBox="1"/>
          <p:nvPr/>
        </p:nvSpPr>
        <p:spPr>
          <a:xfrm>
            <a:off x="787400" y="5951970"/>
            <a:ext cx="347916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03450">
              <a:lnSpc>
                <a:spcPct val="100000"/>
              </a:lnSpc>
              <a:spcBef>
                <a:spcPts val="100"/>
              </a:spcBef>
            </a:pPr>
            <a:r>
              <a:rPr sz="1400" b="1" spc="65" dirty="0">
                <a:solidFill>
                  <a:srgbClr val="A46C4A"/>
                </a:solidFill>
                <a:latin typeface="Garamond"/>
                <a:cs typeface="Garamond"/>
              </a:rPr>
              <a:t>10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56" name="object 56"/>
          <p:cNvGrpSpPr/>
          <p:nvPr/>
        </p:nvGrpSpPr>
        <p:grpSpPr>
          <a:xfrm>
            <a:off x="2953511" y="5950066"/>
            <a:ext cx="272415" cy="691515"/>
            <a:chOff x="2953511" y="5950066"/>
            <a:chExt cx="272415" cy="691515"/>
          </a:xfrm>
        </p:grpSpPr>
        <p:sp>
          <p:nvSpPr>
            <p:cNvPr id="57" name="object 57"/>
            <p:cNvSpPr/>
            <p:nvPr/>
          </p:nvSpPr>
          <p:spPr>
            <a:xfrm>
              <a:off x="2959861" y="5956416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3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2959861" y="6382099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5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FFFFF">
                <a:alpha val="8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9" name="object 59"/>
          <p:cNvSpPr txBox="1"/>
          <p:nvPr/>
        </p:nvSpPr>
        <p:spPr>
          <a:xfrm>
            <a:off x="2978556" y="6377652"/>
            <a:ext cx="20447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120" dirty="0">
                <a:solidFill>
                  <a:srgbClr val="A46C4A"/>
                </a:solidFill>
                <a:latin typeface="Garamond"/>
                <a:cs typeface="Garamond"/>
              </a:rPr>
              <a:t>11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60" name="object 60"/>
          <p:cNvGrpSpPr/>
          <p:nvPr/>
        </p:nvGrpSpPr>
        <p:grpSpPr>
          <a:xfrm>
            <a:off x="2953511" y="6375749"/>
            <a:ext cx="272415" cy="608965"/>
            <a:chOff x="2953511" y="6375749"/>
            <a:chExt cx="272415" cy="608965"/>
          </a:xfrm>
        </p:grpSpPr>
        <p:sp>
          <p:nvSpPr>
            <p:cNvPr id="61" name="object 61"/>
            <p:cNvSpPr/>
            <p:nvPr/>
          </p:nvSpPr>
          <p:spPr>
            <a:xfrm>
              <a:off x="2959861" y="6382099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5">
                  <a:moveTo>
                    <a:pt x="129667" y="259333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2959861" y="6725157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5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FFFFF">
                <a:alpha val="8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3" name="object 63"/>
          <p:cNvSpPr txBox="1"/>
          <p:nvPr/>
        </p:nvSpPr>
        <p:spPr>
          <a:xfrm>
            <a:off x="2991256" y="6720711"/>
            <a:ext cx="19177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65" dirty="0">
                <a:solidFill>
                  <a:srgbClr val="A46C4A"/>
                </a:solidFill>
                <a:latin typeface="Garamond"/>
                <a:cs typeface="Garamond"/>
              </a:rPr>
              <a:t>12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64" name="object 64"/>
          <p:cNvSpPr/>
          <p:nvPr/>
        </p:nvSpPr>
        <p:spPr>
          <a:xfrm>
            <a:off x="2959861" y="6725157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5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 txBox="1"/>
          <p:nvPr/>
        </p:nvSpPr>
        <p:spPr>
          <a:xfrm>
            <a:off x="2991256" y="7180351"/>
            <a:ext cx="19177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65" dirty="0">
                <a:solidFill>
                  <a:srgbClr val="A46C4A"/>
                </a:solidFill>
                <a:latin typeface="Garamond"/>
                <a:cs typeface="Garamond"/>
              </a:rPr>
              <a:t>14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66" name="object 66"/>
          <p:cNvSpPr/>
          <p:nvPr/>
        </p:nvSpPr>
        <p:spPr>
          <a:xfrm>
            <a:off x="2959861" y="7184797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5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 txBox="1"/>
          <p:nvPr/>
        </p:nvSpPr>
        <p:spPr>
          <a:xfrm>
            <a:off x="2983001" y="7771075"/>
            <a:ext cx="18669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5" dirty="0">
                <a:solidFill>
                  <a:srgbClr val="A46C4A"/>
                </a:solidFill>
                <a:latin typeface="Garamond"/>
                <a:cs typeface="Garamond"/>
              </a:rPr>
              <a:t>15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68" name="object 68"/>
          <p:cNvSpPr/>
          <p:nvPr/>
        </p:nvSpPr>
        <p:spPr>
          <a:xfrm>
            <a:off x="2959861" y="7767456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5">
                <a:moveTo>
                  <a:pt x="129667" y="259333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6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6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3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 txBox="1"/>
          <p:nvPr/>
        </p:nvSpPr>
        <p:spPr>
          <a:xfrm>
            <a:off x="1499768" y="6993508"/>
            <a:ext cx="19177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65" dirty="0">
                <a:solidFill>
                  <a:srgbClr val="A46C4A"/>
                </a:solidFill>
                <a:latin typeface="Garamond"/>
                <a:cs typeface="Garamond"/>
              </a:rPr>
              <a:t>13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70" name="object 70"/>
          <p:cNvSpPr/>
          <p:nvPr/>
        </p:nvSpPr>
        <p:spPr>
          <a:xfrm>
            <a:off x="1468374" y="6997954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5">
                <a:moveTo>
                  <a:pt x="129666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3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6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6" y="259334"/>
                </a:lnTo>
                <a:close/>
              </a:path>
            </a:pathLst>
          </a:custGeom>
          <a:ln w="12700">
            <a:solidFill>
              <a:srgbClr val="A851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 txBox="1"/>
          <p:nvPr/>
        </p:nvSpPr>
        <p:spPr>
          <a:xfrm>
            <a:off x="3045028" y="3279203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5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72" name="object 72"/>
          <p:cNvGrpSpPr/>
          <p:nvPr/>
        </p:nvGrpSpPr>
        <p:grpSpPr>
          <a:xfrm>
            <a:off x="2953511" y="3206495"/>
            <a:ext cx="272415" cy="426084"/>
            <a:chOff x="2953511" y="3206495"/>
            <a:chExt cx="272415" cy="426084"/>
          </a:xfrm>
        </p:grpSpPr>
        <p:sp>
          <p:nvSpPr>
            <p:cNvPr id="73" name="object 73"/>
            <p:cNvSpPr/>
            <p:nvPr/>
          </p:nvSpPr>
          <p:spPr>
            <a:xfrm>
              <a:off x="2959861" y="3288283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3089528" y="3253922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h="38100">
                  <a:moveTo>
                    <a:pt x="0" y="0"/>
                  </a:moveTo>
                  <a:lnTo>
                    <a:pt x="0" y="37719"/>
                  </a:lnTo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3039935" y="3206495"/>
              <a:ext cx="99695" cy="53340"/>
            </a:xfrm>
            <a:custGeom>
              <a:avLst/>
              <a:gdLst/>
              <a:ahLst/>
              <a:cxnLst/>
              <a:rect l="l" t="t" r="r" b="b"/>
              <a:pathLst>
                <a:path w="99694" h="53339">
                  <a:moveTo>
                    <a:pt x="49593" y="0"/>
                  </a:moveTo>
                  <a:lnTo>
                    <a:pt x="0" y="53340"/>
                  </a:lnTo>
                  <a:lnTo>
                    <a:pt x="99187" y="53340"/>
                  </a:lnTo>
                  <a:lnTo>
                    <a:pt x="49593" y="0"/>
                  </a:lnTo>
                  <a:close/>
                </a:path>
              </a:pathLst>
            </a:custGeom>
            <a:solidFill>
              <a:srgbClr val="A851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3089528" y="3547055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h="38100">
                  <a:moveTo>
                    <a:pt x="0" y="37719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3039935" y="3578861"/>
              <a:ext cx="99695" cy="53340"/>
            </a:xfrm>
            <a:custGeom>
              <a:avLst/>
              <a:gdLst/>
              <a:ahLst/>
              <a:cxnLst/>
              <a:rect l="l" t="t" r="r" b="b"/>
              <a:pathLst>
                <a:path w="99694" h="53339">
                  <a:moveTo>
                    <a:pt x="99187" y="0"/>
                  </a:moveTo>
                  <a:lnTo>
                    <a:pt x="0" y="0"/>
                  </a:lnTo>
                  <a:lnTo>
                    <a:pt x="49593" y="53339"/>
                  </a:lnTo>
                  <a:lnTo>
                    <a:pt x="99187" y="0"/>
                  </a:lnTo>
                  <a:close/>
                </a:path>
              </a:pathLst>
            </a:custGeom>
            <a:solidFill>
              <a:srgbClr val="A851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8" name="object 78"/>
          <p:cNvSpPr txBox="1"/>
          <p:nvPr/>
        </p:nvSpPr>
        <p:spPr>
          <a:xfrm>
            <a:off x="3045028" y="5456849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46C4A"/>
                </a:solidFill>
                <a:latin typeface="Garamond"/>
                <a:cs typeface="Garamond"/>
              </a:rPr>
              <a:t>9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79" name="object 79"/>
          <p:cNvGrpSpPr/>
          <p:nvPr/>
        </p:nvGrpSpPr>
        <p:grpSpPr>
          <a:xfrm>
            <a:off x="2953511" y="5384143"/>
            <a:ext cx="272415" cy="426084"/>
            <a:chOff x="2953511" y="5384143"/>
            <a:chExt cx="272415" cy="426084"/>
          </a:xfrm>
        </p:grpSpPr>
        <p:sp>
          <p:nvSpPr>
            <p:cNvPr id="80" name="object 80"/>
            <p:cNvSpPr/>
            <p:nvPr/>
          </p:nvSpPr>
          <p:spPr>
            <a:xfrm>
              <a:off x="2959861" y="5465931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3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close/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3089528" y="5431569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h="38100">
                  <a:moveTo>
                    <a:pt x="0" y="0"/>
                  </a:moveTo>
                  <a:lnTo>
                    <a:pt x="0" y="37719"/>
                  </a:lnTo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3039935" y="5384143"/>
              <a:ext cx="99695" cy="53340"/>
            </a:xfrm>
            <a:custGeom>
              <a:avLst/>
              <a:gdLst/>
              <a:ahLst/>
              <a:cxnLst/>
              <a:rect l="l" t="t" r="r" b="b"/>
              <a:pathLst>
                <a:path w="99694" h="53339">
                  <a:moveTo>
                    <a:pt x="49593" y="0"/>
                  </a:moveTo>
                  <a:lnTo>
                    <a:pt x="0" y="53339"/>
                  </a:lnTo>
                  <a:lnTo>
                    <a:pt x="99187" y="53339"/>
                  </a:lnTo>
                  <a:lnTo>
                    <a:pt x="49593" y="0"/>
                  </a:lnTo>
                  <a:close/>
                </a:path>
              </a:pathLst>
            </a:custGeom>
            <a:solidFill>
              <a:srgbClr val="A851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3089528" y="5724702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h="38100">
                  <a:moveTo>
                    <a:pt x="0" y="37718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A851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3039935" y="5756507"/>
              <a:ext cx="99695" cy="53340"/>
            </a:xfrm>
            <a:custGeom>
              <a:avLst/>
              <a:gdLst/>
              <a:ahLst/>
              <a:cxnLst/>
              <a:rect l="l" t="t" r="r" b="b"/>
              <a:pathLst>
                <a:path w="99694" h="53339">
                  <a:moveTo>
                    <a:pt x="99187" y="0"/>
                  </a:moveTo>
                  <a:lnTo>
                    <a:pt x="0" y="0"/>
                  </a:lnTo>
                  <a:lnTo>
                    <a:pt x="49593" y="53339"/>
                  </a:lnTo>
                  <a:lnTo>
                    <a:pt x="99187" y="0"/>
                  </a:lnTo>
                  <a:close/>
                </a:path>
              </a:pathLst>
            </a:custGeom>
            <a:solidFill>
              <a:srgbClr val="A851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5" name="object 85"/>
          <p:cNvSpPr txBox="1"/>
          <p:nvPr/>
        </p:nvSpPr>
        <p:spPr>
          <a:xfrm>
            <a:off x="8010762" y="188267"/>
            <a:ext cx="229171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The</a:t>
            </a:r>
            <a:r>
              <a:rPr sz="800" spc="75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Seal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of</a:t>
            </a:r>
            <a:r>
              <a:rPr sz="800" spc="9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Cotton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is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a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trademark</a:t>
            </a:r>
            <a:r>
              <a:rPr sz="800" spc="75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of</a:t>
            </a:r>
            <a:r>
              <a:rPr sz="800" spc="9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Cotton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spc="-10" dirty="0">
                <a:solidFill>
                  <a:srgbClr val="539E9F"/>
                </a:solidFill>
                <a:latin typeface="Arial Narrow"/>
                <a:cs typeface="Arial Narrow"/>
              </a:rPr>
              <a:t>Incorporated.</a:t>
            </a:r>
            <a:endParaRPr sz="800">
              <a:latin typeface="Arial Narrow"/>
              <a:cs typeface="Arial Narrow"/>
            </a:endParaRPr>
          </a:p>
        </p:txBody>
      </p:sp>
      <p:pic>
        <p:nvPicPr>
          <p:cNvPr id="86" name="object 86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5864859" y="7224378"/>
            <a:ext cx="740371" cy="740371"/>
          </a:xfrm>
          <a:prstGeom prst="rect">
            <a:avLst/>
          </a:prstGeom>
        </p:spPr>
      </p:pic>
      <p:pic>
        <p:nvPicPr>
          <p:cNvPr id="87" name="object 87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6822163" y="7245067"/>
            <a:ext cx="702696" cy="702696"/>
          </a:xfrm>
          <a:prstGeom prst="rect">
            <a:avLst/>
          </a:prstGeom>
        </p:spPr>
      </p:pic>
      <p:pic>
        <p:nvPicPr>
          <p:cNvPr id="88" name="object 88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8683093" y="7216317"/>
            <a:ext cx="597392" cy="530394"/>
          </a:xfrm>
          <a:prstGeom prst="rect">
            <a:avLst/>
          </a:prstGeom>
        </p:spPr>
      </p:pic>
      <p:sp>
        <p:nvSpPr>
          <p:cNvPr id="89" name="object 89"/>
          <p:cNvSpPr txBox="1"/>
          <p:nvPr/>
        </p:nvSpPr>
        <p:spPr>
          <a:xfrm>
            <a:off x="8753093" y="7780328"/>
            <a:ext cx="45974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195" marR="5080" indent="-24130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231F20"/>
                </a:solidFill>
                <a:latin typeface="Arial Narrow"/>
                <a:cs typeface="Arial Narrow"/>
              </a:rPr>
              <a:t>Amish</a:t>
            </a:r>
            <a:r>
              <a:rPr sz="700" spc="7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20" dirty="0">
                <a:solidFill>
                  <a:srgbClr val="231F20"/>
                </a:solidFill>
                <a:latin typeface="Arial Narrow"/>
                <a:cs typeface="Arial Narrow"/>
              </a:rPr>
              <a:t>Wood</a:t>
            </a:r>
            <a:r>
              <a:rPr sz="700" spc="50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Arial Narrow"/>
                <a:cs typeface="Arial Narrow"/>
              </a:rPr>
              <a:t>Foundation</a:t>
            </a:r>
            <a:endParaRPr sz="700">
              <a:latin typeface="Arial Narrow"/>
              <a:cs typeface="Arial Narrow"/>
            </a:endParaRPr>
          </a:p>
        </p:txBody>
      </p:sp>
      <p:pic>
        <p:nvPicPr>
          <p:cNvPr id="90" name="object 90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9500666" y="7216305"/>
            <a:ext cx="784235" cy="527633"/>
          </a:xfrm>
          <a:prstGeom prst="rect">
            <a:avLst/>
          </a:prstGeom>
        </p:spPr>
      </p:pic>
      <p:sp>
        <p:nvSpPr>
          <p:cNvPr id="91" name="object 91"/>
          <p:cNvSpPr txBox="1"/>
          <p:nvPr/>
        </p:nvSpPr>
        <p:spPr>
          <a:xfrm>
            <a:off x="9602127" y="7798617"/>
            <a:ext cx="58610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3670" marR="5080" indent="-141605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231F20"/>
                </a:solidFill>
                <a:latin typeface="Arial Narrow"/>
                <a:cs typeface="Arial Narrow"/>
              </a:rPr>
              <a:t>Adjustable</a:t>
            </a:r>
            <a:r>
              <a:rPr sz="700" spc="11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20" dirty="0">
                <a:solidFill>
                  <a:srgbClr val="231F20"/>
                </a:solidFill>
                <a:latin typeface="Arial Narrow"/>
                <a:cs typeface="Arial Narrow"/>
              </a:rPr>
              <a:t>Base</a:t>
            </a:r>
            <a:r>
              <a:rPr sz="700" spc="50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Arial Narrow"/>
                <a:cs typeface="Arial Narrow"/>
              </a:rPr>
              <a:t>Friendly</a:t>
            </a:r>
            <a:endParaRPr sz="700">
              <a:latin typeface="Arial Narrow"/>
              <a:cs typeface="Arial Narrow"/>
            </a:endParaRPr>
          </a:p>
        </p:txBody>
      </p:sp>
      <p:pic>
        <p:nvPicPr>
          <p:cNvPr id="92" name="object 92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4700311" y="7084673"/>
            <a:ext cx="1042205" cy="1042205"/>
          </a:xfrm>
          <a:prstGeom prst="rect">
            <a:avLst/>
          </a:prstGeom>
        </p:spPr>
      </p:pic>
      <p:pic>
        <p:nvPicPr>
          <p:cNvPr id="93" name="object 93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7640649" y="7304125"/>
            <a:ext cx="914990" cy="54311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Words>2078</Words>
  <Application>Microsoft Office PowerPoint</Application>
  <PresentationFormat>Custom</PresentationFormat>
  <Paragraphs>168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Arial</vt:lpstr>
      <vt:lpstr>Arial Narrow</vt:lpstr>
      <vt:lpstr>Baskerville Old Face</vt:lpstr>
      <vt:lpstr>Calibri</vt:lpstr>
      <vt:lpstr>Garamond</vt:lpstr>
      <vt:lpstr>Lucida Sans</vt:lpstr>
      <vt:lpstr>Times New Roman</vt:lpstr>
      <vt:lpstr>Verdana</vt:lpstr>
      <vt:lpstr>Office Theme</vt:lpstr>
      <vt:lpstr>Valiant</vt:lpstr>
      <vt:lpstr>PowerPoint Presentation</vt:lpstr>
      <vt:lpstr>Valiant</vt:lpstr>
      <vt:lpstr>PowerPoint Presentation</vt:lpstr>
      <vt:lpstr>Valiant</vt:lpstr>
      <vt:lpstr>PowerPoint Presentation</vt:lpstr>
      <vt:lpstr>Valiant</vt:lpstr>
      <vt:lpstr>Valiant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Dave Asuigui</cp:lastModifiedBy>
  <cp:revision>1</cp:revision>
  <dcterms:created xsi:type="dcterms:W3CDTF">2025-10-15T16:16:50Z</dcterms:created>
  <dcterms:modified xsi:type="dcterms:W3CDTF">2025-10-15T16:26:06Z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2025-10-15T00:00:00Z</vt:filetime>
  </property>
  <property fmtid="{D5CDD505-2E9C-101B-9397-08002B2CF9AE}" pid="3" name="Creator">
    <vt:lpwstr>Adobe InDesign 20.5 (Windows)</vt:lpwstr>
  </property>
  <property fmtid="{D5CDD505-2E9C-101B-9397-08002B2CF9AE}" pid="4" name="LastSaved">
    <vt:filetime>2025-10-15T00:00:00Z</vt:filetime>
  </property>
  <property fmtid="{D5CDD505-2E9C-101B-9397-08002B2CF9AE}" pid="5" name="Producer">
    <vt:lpwstr>Adobe PDF Library 17.0</vt:lpwstr>
  </property>
</Properties>
</file>