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0515600" cy="8229600"/>
  <p:notesSz cx="10515600" cy="82296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232" d="100"/>
          <a:sy n="232" d="100"/>
        </p:scale>
        <p:origin x="168" y="-772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e Asuigui" userId="44b1d86b-8fa7-4a6c-8aea-458f6166a078" providerId="ADAL" clId="{5C6AF44B-47E2-4821-B0BD-00C36EF66E9C}"/>
    <pc:docChg chg="undo custSel modSld modMainMaster">
      <pc:chgData name="Dave Asuigui" userId="44b1d86b-8fa7-4a6c-8aea-458f6166a078" providerId="ADAL" clId="{5C6AF44B-47E2-4821-B0BD-00C36EF66E9C}" dt="2025-10-15T16:35:07.136" v="86" actId="478"/>
      <pc:docMkLst>
        <pc:docMk/>
      </pc:docMkLst>
      <pc:sldChg chg="addSp delSp modSp mod">
        <pc:chgData name="Dave Asuigui" userId="44b1d86b-8fa7-4a6c-8aea-458f6166a078" providerId="ADAL" clId="{5C6AF44B-47E2-4821-B0BD-00C36EF66E9C}" dt="2025-10-15T16:30:10.860" v="21" actId="478"/>
        <pc:sldMkLst>
          <pc:docMk/>
          <pc:sldMk cId="0" sldId="257"/>
        </pc:sldMkLst>
        <pc:spChg chg="del">
          <ac:chgData name="Dave Asuigui" userId="44b1d86b-8fa7-4a6c-8aea-458f6166a078" providerId="ADAL" clId="{5C6AF44B-47E2-4821-B0BD-00C36EF66E9C}" dt="2025-10-15T16:29:26.985" v="14" actId="478"/>
          <ac:spMkLst>
            <pc:docMk/>
            <pc:sldMk cId="0" sldId="257"/>
            <ac:spMk id="3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29:34.570" v="16" actId="478"/>
          <ac:spMkLst>
            <pc:docMk/>
            <pc:sldMk cId="0" sldId="257"/>
            <ac:spMk id="5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29:30.924" v="15" actId="478"/>
          <ac:spMkLst>
            <pc:docMk/>
            <pc:sldMk cId="0" sldId="257"/>
            <ac:spMk id="7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29:46.428" v="18" actId="478"/>
          <ac:spMkLst>
            <pc:docMk/>
            <pc:sldMk cId="0" sldId="257"/>
            <ac:spMk id="9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29:06.619" v="11" actId="478"/>
          <ac:spMkLst>
            <pc:docMk/>
            <pc:sldMk cId="0" sldId="257"/>
            <ac:spMk id="12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29:03.101" v="10" actId="478"/>
          <ac:spMkLst>
            <pc:docMk/>
            <pc:sldMk cId="0" sldId="257"/>
            <ac:spMk id="14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30:10.860" v="21" actId="478"/>
          <ac:spMkLst>
            <pc:docMk/>
            <pc:sldMk cId="0" sldId="257"/>
            <ac:spMk id="17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28:54.349" v="9" actId="478"/>
          <ac:spMkLst>
            <pc:docMk/>
            <pc:sldMk cId="0" sldId="257"/>
            <ac:spMk id="19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28:50.073" v="8" actId="478"/>
          <ac:spMkLst>
            <pc:docMk/>
            <pc:sldMk cId="0" sldId="257"/>
            <ac:spMk id="21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28:33.834" v="3" actId="478"/>
          <ac:spMkLst>
            <pc:docMk/>
            <pc:sldMk cId="0" sldId="257"/>
            <ac:spMk id="25" creationId="{00000000-0000-0000-0000-000000000000}"/>
          </ac:spMkLst>
        </pc:spChg>
        <pc:spChg chg="mod">
          <ac:chgData name="Dave Asuigui" userId="44b1d86b-8fa7-4a6c-8aea-458f6166a078" providerId="ADAL" clId="{5C6AF44B-47E2-4821-B0BD-00C36EF66E9C}" dt="2025-10-15T16:28:29.276" v="2" actId="207"/>
          <ac:spMkLst>
            <pc:docMk/>
            <pc:sldMk cId="0" sldId="257"/>
            <ac:spMk id="27" creationId="{00000000-0000-0000-0000-000000000000}"/>
          </ac:spMkLst>
        </pc:spChg>
        <pc:picChg chg="add del ord">
          <ac:chgData name="Dave Asuigui" userId="44b1d86b-8fa7-4a6c-8aea-458f6166a078" providerId="ADAL" clId="{5C6AF44B-47E2-4821-B0BD-00C36EF66E9C}" dt="2025-10-15T16:29:44.866" v="17" actId="171"/>
          <ac:picMkLst>
            <pc:docMk/>
            <pc:sldMk cId="0" sldId="257"/>
            <ac:picMk id="10" creationId="{00000000-0000-0000-0000-000000000000}"/>
          </ac:picMkLst>
        </pc:picChg>
        <pc:picChg chg="mod">
          <ac:chgData name="Dave Asuigui" userId="44b1d86b-8fa7-4a6c-8aea-458f6166a078" providerId="ADAL" clId="{5C6AF44B-47E2-4821-B0BD-00C36EF66E9C}" dt="2025-10-15T16:29:59.710" v="20" actId="1076"/>
          <ac:picMkLst>
            <pc:docMk/>
            <pc:sldMk cId="0" sldId="257"/>
            <ac:picMk id="13" creationId="{00000000-0000-0000-0000-000000000000}"/>
          </ac:picMkLst>
        </pc:picChg>
        <pc:picChg chg="add del">
          <ac:chgData name="Dave Asuigui" userId="44b1d86b-8fa7-4a6c-8aea-458f6166a078" providerId="ADAL" clId="{5C6AF44B-47E2-4821-B0BD-00C36EF66E9C}" dt="2025-10-15T16:28:47.009" v="7" actId="478"/>
          <ac:picMkLst>
            <pc:docMk/>
            <pc:sldMk cId="0" sldId="257"/>
            <ac:picMk id="23" creationId="{00000000-0000-0000-0000-000000000000}"/>
          </ac:picMkLst>
        </pc:picChg>
        <pc:picChg chg="add del">
          <ac:chgData name="Dave Asuigui" userId="44b1d86b-8fa7-4a6c-8aea-458f6166a078" providerId="ADAL" clId="{5C6AF44B-47E2-4821-B0BD-00C36EF66E9C}" dt="2025-10-15T16:28:41.586" v="5" actId="478"/>
          <ac:picMkLst>
            <pc:docMk/>
            <pc:sldMk cId="0" sldId="257"/>
            <ac:picMk id="24" creationId="{00000000-0000-0000-0000-000000000000}"/>
          </ac:picMkLst>
        </pc:picChg>
      </pc:sldChg>
      <pc:sldChg chg="delSp modSp mod">
        <pc:chgData name="Dave Asuigui" userId="44b1d86b-8fa7-4a6c-8aea-458f6166a078" providerId="ADAL" clId="{5C6AF44B-47E2-4821-B0BD-00C36EF66E9C}" dt="2025-10-15T16:31:39.035" v="34" actId="478"/>
        <pc:sldMkLst>
          <pc:docMk/>
          <pc:sldMk cId="0" sldId="259"/>
        </pc:sldMkLst>
        <pc:spChg chg="del">
          <ac:chgData name="Dave Asuigui" userId="44b1d86b-8fa7-4a6c-8aea-458f6166a078" providerId="ADAL" clId="{5C6AF44B-47E2-4821-B0BD-00C36EF66E9C}" dt="2025-10-15T16:31:39.035" v="34" actId="478"/>
          <ac:spMkLst>
            <pc:docMk/>
            <pc:sldMk cId="0" sldId="259"/>
            <ac:spMk id="3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31:29.773" v="33" actId="478"/>
          <ac:spMkLst>
            <pc:docMk/>
            <pc:sldMk cId="0" sldId="259"/>
            <ac:spMk id="5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31:26.476" v="32" actId="478"/>
          <ac:spMkLst>
            <pc:docMk/>
            <pc:sldMk cId="0" sldId="259"/>
            <ac:spMk id="7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31:16.814" v="31" actId="478"/>
          <ac:spMkLst>
            <pc:docMk/>
            <pc:sldMk cId="0" sldId="259"/>
            <ac:spMk id="9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31:05.917" v="29" actId="478"/>
          <ac:spMkLst>
            <pc:docMk/>
            <pc:sldMk cId="0" sldId="259"/>
            <ac:spMk id="12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31:02.699" v="28" actId="478"/>
          <ac:spMkLst>
            <pc:docMk/>
            <pc:sldMk cId="0" sldId="259"/>
            <ac:spMk id="14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30:46.634" v="26" actId="478"/>
          <ac:spMkLst>
            <pc:docMk/>
            <pc:sldMk cId="0" sldId="259"/>
            <ac:spMk id="16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30:59.166" v="27" actId="478"/>
          <ac:spMkLst>
            <pc:docMk/>
            <pc:sldMk cId="0" sldId="259"/>
            <ac:spMk id="18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30:42.814" v="25" actId="478"/>
          <ac:spMkLst>
            <pc:docMk/>
            <pc:sldMk cId="0" sldId="259"/>
            <ac:spMk id="20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30:37.743" v="24" actId="478"/>
          <ac:spMkLst>
            <pc:docMk/>
            <pc:sldMk cId="0" sldId="259"/>
            <ac:spMk id="22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30:28.525" v="23" actId="478"/>
          <ac:spMkLst>
            <pc:docMk/>
            <pc:sldMk cId="0" sldId="259"/>
            <ac:spMk id="26" creationId="{00000000-0000-0000-0000-000000000000}"/>
          </ac:spMkLst>
        </pc:spChg>
        <pc:spChg chg="mod">
          <ac:chgData name="Dave Asuigui" userId="44b1d86b-8fa7-4a6c-8aea-458f6166a078" providerId="ADAL" clId="{5C6AF44B-47E2-4821-B0BD-00C36EF66E9C}" dt="2025-10-15T16:30:24.760" v="22" actId="207"/>
          <ac:spMkLst>
            <pc:docMk/>
            <pc:sldMk cId="0" sldId="259"/>
            <ac:spMk id="28" creationId="{00000000-0000-0000-0000-000000000000}"/>
          </ac:spMkLst>
        </pc:spChg>
        <pc:picChg chg="ord">
          <ac:chgData name="Dave Asuigui" userId="44b1d86b-8fa7-4a6c-8aea-458f6166a078" providerId="ADAL" clId="{5C6AF44B-47E2-4821-B0BD-00C36EF66E9C}" dt="2025-10-15T16:31:13.940" v="30" actId="171"/>
          <ac:picMkLst>
            <pc:docMk/>
            <pc:sldMk cId="0" sldId="259"/>
            <ac:picMk id="10" creationId="{00000000-0000-0000-0000-000000000000}"/>
          </ac:picMkLst>
        </pc:picChg>
      </pc:sldChg>
      <pc:sldChg chg="addSp delSp modSp mod">
        <pc:chgData name="Dave Asuigui" userId="44b1d86b-8fa7-4a6c-8aea-458f6166a078" providerId="ADAL" clId="{5C6AF44B-47E2-4821-B0BD-00C36EF66E9C}" dt="2025-10-15T16:33:39.743" v="58" actId="478"/>
        <pc:sldMkLst>
          <pc:docMk/>
          <pc:sldMk cId="0" sldId="261"/>
        </pc:sldMkLst>
        <pc:spChg chg="del">
          <ac:chgData name="Dave Asuigui" userId="44b1d86b-8fa7-4a6c-8aea-458f6166a078" providerId="ADAL" clId="{5C6AF44B-47E2-4821-B0BD-00C36EF66E9C}" dt="2025-10-15T16:33:39.743" v="58" actId="478"/>
          <ac:spMkLst>
            <pc:docMk/>
            <pc:sldMk cId="0" sldId="261"/>
            <ac:spMk id="3" creationId="{00000000-0000-0000-0000-000000000000}"/>
          </ac:spMkLst>
        </pc:spChg>
        <pc:spChg chg="del mod">
          <ac:chgData name="Dave Asuigui" userId="44b1d86b-8fa7-4a6c-8aea-458f6166a078" providerId="ADAL" clId="{5C6AF44B-47E2-4821-B0BD-00C36EF66E9C}" dt="2025-10-15T16:33:30.623" v="57" actId="478"/>
          <ac:spMkLst>
            <pc:docMk/>
            <pc:sldMk cId="0" sldId="261"/>
            <ac:spMk id="5" creationId="{00000000-0000-0000-0000-000000000000}"/>
          </ac:spMkLst>
        </pc:spChg>
        <pc:spChg chg="del mod">
          <ac:chgData name="Dave Asuigui" userId="44b1d86b-8fa7-4a6c-8aea-458f6166a078" providerId="ADAL" clId="{5C6AF44B-47E2-4821-B0BD-00C36EF66E9C}" dt="2025-10-15T16:33:25.295" v="55" actId="478"/>
          <ac:spMkLst>
            <pc:docMk/>
            <pc:sldMk cId="0" sldId="261"/>
            <ac:spMk id="7" creationId="{00000000-0000-0000-0000-000000000000}"/>
          </ac:spMkLst>
        </pc:spChg>
        <pc:spChg chg="del mod">
          <ac:chgData name="Dave Asuigui" userId="44b1d86b-8fa7-4a6c-8aea-458f6166a078" providerId="ADAL" clId="{5C6AF44B-47E2-4821-B0BD-00C36EF66E9C}" dt="2025-10-15T16:33:10.669" v="53" actId="478"/>
          <ac:spMkLst>
            <pc:docMk/>
            <pc:sldMk cId="0" sldId="261"/>
            <ac:spMk id="9" creationId="{00000000-0000-0000-0000-000000000000}"/>
          </ac:spMkLst>
        </pc:spChg>
        <pc:spChg chg="del mod">
          <ac:chgData name="Dave Asuigui" userId="44b1d86b-8fa7-4a6c-8aea-458f6166a078" providerId="ADAL" clId="{5C6AF44B-47E2-4821-B0BD-00C36EF66E9C}" dt="2025-10-15T16:33:00.687" v="50" actId="478"/>
          <ac:spMkLst>
            <pc:docMk/>
            <pc:sldMk cId="0" sldId="261"/>
            <ac:spMk id="12" creationId="{00000000-0000-0000-0000-000000000000}"/>
          </ac:spMkLst>
        </pc:spChg>
        <pc:spChg chg="del mod">
          <ac:chgData name="Dave Asuigui" userId="44b1d86b-8fa7-4a6c-8aea-458f6166a078" providerId="ADAL" clId="{5C6AF44B-47E2-4821-B0BD-00C36EF66E9C}" dt="2025-10-15T16:32:57.051" v="48" actId="478"/>
          <ac:spMkLst>
            <pc:docMk/>
            <pc:sldMk cId="0" sldId="261"/>
            <ac:spMk id="14" creationId="{00000000-0000-0000-0000-000000000000}"/>
          </ac:spMkLst>
        </pc:spChg>
        <pc:spChg chg="del mod">
          <ac:chgData name="Dave Asuigui" userId="44b1d86b-8fa7-4a6c-8aea-458f6166a078" providerId="ADAL" clId="{5C6AF44B-47E2-4821-B0BD-00C36EF66E9C}" dt="2025-10-15T16:32:53.377" v="46" actId="478"/>
          <ac:spMkLst>
            <pc:docMk/>
            <pc:sldMk cId="0" sldId="261"/>
            <ac:spMk id="16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32:13.119" v="39" actId="478"/>
          <ac:spMkLst>
            <pc:docMk/>
            <pc:sldMk cId="0" sldId="261"/>
            <ac:spMk id="18" creationId="{00000000-0000-0000-0000-000000000000}"/>
          </ac:spMkLst>
        </pc:spChg>
        <pc:spChg chg="del mod">
          <ac:chgData name="Dave Asuigui" userId="44b1d86b-8fa7-4a6c-8aea-458f6166a078" providerId="ADAL" clId="{5C6AF44B-47E2-4821-B0BD-00C36EF66E9C}" dt="2025-10-15T16:32:49.342" v="44" actId="478"/>
          <ac:spMkLst>
            <pc:docMk/>
            <pc:sldMk cId="0" sldId="261"/>
            <ac:spMk id="20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32:10.028" v="38" actId="478"/>
          <ac:spMkLst>
            <pc:docMk/>
            <pc:sldMk cId="0" sldId="261"/>
            <ac:spMk id="22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32:06.283" v="37" actId="478"/>
          <ac:spMkLst>
            <pc:docMk/>
            <pc:sldMk cId="0" sldId="261"/>
            <ac:spMk id="24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31:57.851" v="36" actId="478"/>
          <ac:spMkLst>
            <pc:docMk/>
            <pc:sldMk cId="0" sldId="261"/>
            <ac:spMk id="28" creationId="{00000000-0000-0000-0000-000000000000}"/>
          </ac:spMkLst>
        </pc:spChg>
        <pc:spChg chg="mod">
          <ac:chgData name="Dave Asuigui" userId="44b1d86b-8fa7-4a6c-8aea-458f6166a078" providerId="ADAL" clId="{5C6AF44B-47E2-4821-B0BD-00C36EF66E9C}" dt="2025-10-15T16:31:51.026" v="35" actId="207"/>
          <ac:spMkLst>
            <pc:docMk/>
            <pc:sldMk cId="0" sldId="261"/>
            <ac:spMk id="30" creationId="{00000000-0000-0000-0000-000000000000}"/>
          </ac:spMkLst>
        </pc:spChg>
        <pc:spChg chg="add del">
          <ac:chgData name="Dave Asuigui" userId="44b1d86b-8fa7-4a6c-8aea-458f6166a078" providerId="ADAL" clId="{5C6AF44B-47E2-4821-B0BD-00C36EF66E9C}" dt="2025-10-15T16:32:24.035" v="41" actId="478"/>
          <ac:spMkLst>
            <pc:docMk/>
            <pc:sldMk cId="0" sldId="261"/>
            <ac:spMk id="47" creationId="{00000000-0000-0000-0000-000000000000}"/>
          </ac:spMkLst>
        </pc:spChg>
        <pc:picChg chg="ord">
          <ac:chgData name="Dave Asuigui" userId="44b1d86b-8fa7-4a6c-8aea-458f6166a078" providerId="ADAL" clId="{5C6AF44B-47E2-4821-B0BD-00C36EF66E9C}" dt="2025-10-15T16:33:06.480" v="51" actId="171"/>
          <ac:picMkLst>
            <pc:docMk/>
            <pc:sldMk cId="0" sldId="261"/>
            <ac:picMk id="10" creationId="{00000000-0000-0000-0000-000000000000}"/>
          </ac:picMkLst>
        </pc:picChg>
        <pc:picChg chg="ord">
          <ac:chgData name="Dave Asuigui" userId="44b1d86b-8fa7-4a6c-8aea-458f6166a078" providerId="ADAL" clId="{5C6AF44B-47E2-4821-B0BD-00C36EF66E9C}" dt="2025-10-15T16:32:44.944" v="42" actId="171"/>
          <ac:picMkLst>
            <pc:docMk/>
            <pc:sldMk cId="0" sldId="261"/>
            <ac:picMk id="21" creationId="{00000000-0000-0000-0000-000000000000}"/>
          </ac:picMkLst>
        </pc:picChg>
      </pc:sldChg>
      <pc:sldChg chg="delSp modSp mod">
        <pc:chgData name="Dave Asuigui" userId="44b1d86b-8fa7-4a6c-8aea-458f6166a078" providerId="ADAL" clId="{5C6AF44B-47E2-4821-B0BD-00C36EF66E9C}" dt="2025-10-15T16:35:07.136" v="86" actId="478"/>
        <pc:sldMkLst>
          <pc:docMk/>
          <pc:sldMk cId="0" sldId="263"/>
        </pc:sldMkLst>
        <pc:spChg chg="del">
          <ac:chgData name="Dave Asuigui" userId="44b1d86b-8fa7-4a6c-8aea-458f6166a078" providerId="ADAL" clId="{5C6AF44B-47E2-4821-B0BD-00C36EF66E9C}" dt="2025-10-15T16:35:07.136" v="86" actId="478"/>
          <ac:spMkLst>
            <pc:docMk/>
            <pc:sldMk cId="0" sldId="263"/>
            <ac:spMk id="3" creationId="{00000000-0000-0000-0000-000000000000}"/>
          </ac:spMkLst>
        </pc:spChg>
        <pc:spChg chg="del mod">
          <ac:chgData name="Dave Asuigui" userId="44b1d86b-8fa7-4a6c-8aea-458f6166a078" providerId="ADAL" clId="{5C6AF44B-47E2-4821-B0BD-00C36EF66E9C}" dt="2025-10-15T16:34:52.913" v="83" actId="478"/>
          <ac:spMkLst>
            <pc:docMk/>
            <pc:sldMk cId="0" sldId="263"/>
            <ac:spMk id="5" creationId="{00000000-0000-0000-0000-000000000000}"/>
          </ac:spMkLst>
        </pc:spChg>
        <pc:spChg chg="del mod">
          <ac:chgData name="Dave Asuigui" userId="44b1d86b-8fa7-4a6c-8aea-458f6166a078" providerId="ADAL" clId="{5C6AF44B-47E2-4821-B0BD-00C36EF66E9C}" dt="2025-10-15T16:34:48.801" v="81" actId="478"/>
          <ac:spMkLst>
            <pc:docMk/>
            <pc:sldMk cId="0" sldId="263"/>
            <ac:spMk id="7" creationId="{00000000-0000-0000-0000-000000000000}"/>
          </ac:spMkLst>
        </pc:spChg>
        <pc:spChg chg="del">
          <ac:chgData name="Dave Asuigui" userId="44b1d86b-8fa7-4a6c-8aea-458f6166a078" providerId="ADAL" clId="{5C6AF44B-47E2-4821-B0BD-00C36EF66E9C}" dt="2025-10-15T16:34:40.109" v="79" actId="478"/>
          <ac:spMkLst>
            <pc:docMk/>
            <pc:sldMk cId="0" sldId="263"/>
            <ac:spMk id="9" creationId="{00000000-0000-0000-0000-000000000000}"/>
          </ac:spMkLst>
        </pc:spChg>
        <pc:spChg chg="del mod">
          <ac:chgData name="Dave Asuigui" userId="44b1d86b-8fa7-4a6c-8aea-458f6166a078" providerId="ADAL" clId="{5C6AF44B-47E2-4821-B0BD-00C36EF66E9C}" dt="2025-10-15T16:34:30.415" v="77" actId="478"/>
          <ac:spMkLst>
            <pc:docMk/>
            <pc:sldMk cId="0" sldId="263"/>
            <ac:spMk id="12" creationId="{00000000-0000-0000-0000-000000000000}"/>
          </ac:spMkLst>
        </pc:spChg>
        <pc:spChg chg="del mod">
          <ac:chgData name="Dave Asuigui" userId="44b1d86b-8fa7-4a6c-8aea-458f6166a078" providerId="ADAL" clId="{5C6AF44B-47E2-4821-B0BD-00C36EF66E9C}" dt="2025-10-15T16:34:26.384" v="75" actId="478"/>
          <ac:spMkLst>
            <pc:docMk/>
            <pc:sldMk cId="0" sldId="263"/>
            <ac:spMk id="14" creationId="{00000000-0000-0000-0000-000000000000}"/>
          </ac:spMkLst>
        </pc:spChg>
        <pc:spChg chg="del mod">
          <ac:chgData name="Dave Asuigui" userId="44b1d86b-8fa7-4a6c-8aea-458f6166a078" providerId="ADAL" clId="{5C6AF44B-47E2-4821-B0BD-00C36EF66E9C}" dt="2025-10-15T16:34:23.118" v="73" actId="478"/>
          <ac:spMkLst>
            <pc:docMk/>
            <pc:sldMk cId="0" sldId="263"/>
            <ac:spMk id="16" creationId="{00000000-0000-0000-0000-000000000000}"/>
          </ac:spMkLst>
        </pc:spChg>
        <pc:spChg chg="del mod">
          <ac:chgData name="Dave Asuigui" userId="44b1d86b-8fa7-4a6c-8aea-458f6166a078" providerId="ADAL" clId="{5C6AF44B-47E2-4821-B0BD-00C36EF66E9C}" dt="2025-10-15T16:34:19.823" v="71" actId="478"/>
          <ac:spMkLst>
            <pc:docMk/>
            <pc:sldMk cId="0" sldId="263"/>
            <ac:spMk id="18" creationId="{00000000-0000-0000-0000-000000000000}"/>
          </ac:spMkLst>
        </pc:spChg>
        <pc:spChg chg="del mod">
          <ac:chgData name="Dave Asuigui" userId="44b1d86b-8fa7-4a6c-8aea-458f6166a078" providerId="ADAL" clId="{5C6AF44B-47E2-4821-B0BD-00C36EF66E9C}" dt="2025-10-15T16:34:16.047" v="69" actId="478"/>
          <ac:spMkLst>
            <pc:docMk/>
            <pc:sldMk cId="0" sldId="263"/>
            <ac:spMk id="20" creationId="{00000000-0000-0000-0000-000000000000}"/>
          </ac:spMkLst>
        </pc:spChg>
        <pc:spChg chg="del mod">
          <ac:chgData name="Dave Asuigui" userId="44b1d86b-8fa7-4a6c-8aea-458f6166a078" providerId="ADAL" clId="{5C6AF44B-47E2-4821-B0BD-00C36EF66E9C}" dt="2025-10-15T16:34:12.927" v="67" actId="478"/>
          <ac:spMkLst>
            <pc:docMk/>
            <pc:sldMk cId="0" sldId="263"/>
            <ac:spMk id="23" creationId="{00000000-0000-0000-0000-000000000000}"/>
          </ac:spMkLst>
        </pc:spChg>
        <pc:spChg chg="del mod">
          <ac:chgData name="Dave Asuigui" userId="44b1d86b-8fa7-4a6c-8aea-458f6166a078" providerId="ADAL" clId="{5C6AF44B-47E2-4821-B0BD-00C36EF66E9C}" dt="2025-10-15T16:34:09.553" v="65" actId="478"/>
          <ac:spMkLst>
            <pc:docMk/>
            <pc:sldMk cId="0" sldId="263"/>
            <ac:spMk id="25" creationId="{00000000-0000-0000-0000-000000000000}"/>
          </ac:spMkLst>
        </pc:spChg>
        <pc:spChg chg="del mod">
          <ac:chgData name="Dave Asuigui" userId="44b1d86b-8fa7-4a6c-8aea-458f6166a078" providerId="ADAL" clId="{5C6AF44B-47E2-4821-B0BD-00C36EF66E9C}" dt="2025-10-15T16:33:54.925" v="61" actId="478"/>
          <ac:spMkLst>
            <pc:docMk/>
            <pc:sldMk cId="0" sldId="263"/>
            <ac:spMk id="29" creationId="{00000000-0000-0000-0000-000000000000}"/>
          </ac:spMkLst>
        </pc:spChg>
        <pc:spChg chg="mod">
          <ac:chgData name="Dave Asuigui" userId="44b1d86b-8fa7-4a6c-8aea-458f6166a078" providerId="ADAL" clId="{5C6AF44B-47E2-4821-B0BD-00C36EF66E9C}" dt="2025-10-15T16:33:51.288" v="59" actId="207"/>
          <ac:spMkLst>
            <pc:docMk/>
            <pc:sldMk cId="0" sldId="263"/>
            <ac:spMk id="31" creationId="{00000000-0000-0000-0000-000000000000}"/>
          </ac:spMkLst>
        </pc:spChg>
        <pc:picChg chg="mod">
          <ac:chgData name="Dave Asuigui" userId="44b1d86b-8fa7-4a6c-8aea-458f6166a078" providerId="ADAL" clId="{5C6AF44B-47E2-4821-B0BD-00C36EF66E9C}" dt="2025-10-15T16:34:58.054" v="85" actId="1076"/>
          <ac:picMkLst>
            <pc:docMk/>
            <pc:sldMk cId="0" sldId="263"/>
            <ac:picMk id="8" creationId="{00000000-0000-0000-0000-000000000000}"/>
          </ac:picMkLst>
        </pc:picChg>
        <pc:picChg chg="ord">
          <ac:chgData name="Dave Asuigui" userId="44b1d86b-8fa7-4a6c-8aea-458f6166a078" providerId="ADAL" clId="{5C6AF44B-47E2-4821-B0BD-00C36EF66E9C}" dt="2025-10-15T16:34:35.956" v="78" actId="171"/>
          <ac:picMkLst>
            <pc:docMk/>
            <pc:sldMk cId="0" sldId="263"/>
            <ac:picMk id="10" creationId="{00000000-0000-0000-0000-000000000000}"/>
          </ac:picMkLst>
        </pc:picChg>
        <pc:picChg chg="mod">
          <ac:chgData name="Dave Asuigui" userId="44b1d86b-8fa7-4a6c-8aea-458f6166a078" providerId="ADAL" clId="{5C6AF44B-47E2-4821-B0BD-00C36EF66E9C}" dt="2025-10-15T16:34:05.920" v="63" actId="1076"/>
          <ac:picMkLst>
            <pc:docMk/>
            <pc:sldMk cId="0" sldId="263"/>
            <ac:picMk id="26" creationId="{00000000-0000-0000-0000-000000000000}"/>
          </ac:picMkLst>
        </pc:picChg>
      </pc:sldChg>
      <pc:sldMasterChg chg="modSldLayout">
        <pc:chgData name="Dave Asuigui" userId="44b1d86b-8fa7-4a6c-8aea-458f6166a078" providerId="ADAL" clId="{5C6AF44B-47E2-4821-B0BD-00C36EF66E9C}" dt="2025-10-15T16:28:18.541" v="1" actId="478"/>
        <pc:sldMasterMkLst>
          <pc:docMk/>
          <pc:sldMasterMk cId="0" sldId="2147483648"/>
        </pc:sldMasterMkLst>
        <pc:sldLayoutChg chg="delSp modSp mod">
          <pc:chgData name="Dave Asuigui" userId="44b1d86b-8fa7-4a6c-8aea-458f6166a078" providerId="ADAL" clId="{5C6AF44B-47E2-4821-B0BD-00C36EF66E9C}" dt="2025-10-15T16:28:18.541" v="1" actId="478"/>
          <pc:sldLayoutMkLst>
            <pc:docMk/>
            <pc:sldMasterMk cId="0" sldId="2147483648"/>
            <pc:sldLayoutMk cId="0" sldId="2147483662"/>
          </pc:sldLayoutMkLst>
          <pc:spChg chg="del mod">
            <ac:chgData name="Dave Asuigui" userId="44b1d86b-8fa7-4a6c-8aea-458f6166a078" providerId="ADAL" clId="{5C6AF44B-47E2-4821-B0BD-00C36EF66E9C}" dt="2025-10-15T16:28:18.541" v="1" actId="478"/>
            <ac:spMkLst>
              <pc:docMk/>
              <pc:sldMasterMk cId="0" sldId="2147483648"/>
              <pc:sldLayoutMk cId="0" sldId="2147483662"/>
              <ac:spMk id="17" creationId="{00000000-0000-0000-0000-000000000000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88670" y="2551176"/>
            <a:ext cx="8938260" cy="172821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1" i="0">
                <a:solidFill>
                  <a:srgbClr val="A31D2B"/>
                </a:solidFill>
                <a:latin typeface="Garamond"/>
                <a:cs typeface="Garamon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77340" y="4608576"/>
            <a:ext cx="7360920" cy="205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10/15/2025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515600" cy="8229600"/>
          </a:xfrm>
          <a:prstGeom prst="rect">
            <a:avLst/>
          </a:prstGeom>
        </p:spPr>
      </p:pic>
      <p:sp>
        <p:nvSpPr>
          <p:cNvPr id="18" name="bg object 18"/>
          <p:cNvSpPr/>
          <p:nvPr/>
        </p:nvSpPr>
        <p:spPr>
          <a:xfrm>
            <a:off x="787400" y="0"/>
            <a:ext cx="3657600" cy="8229600"/>
          </a:xfrm>
          <a:custGeom>
            <a:avLst/>
            <a:gdLst/>
            <a:ahLst/>
            <a:cxnLst/>
            <a:rect l="l" t="t" r="r" b="b"/>
            <a:pathLst>
              <a:path w="3657600" h="8229600">
                <a:moveTo>
                  <a:pt x="3657600" y="0"/>
                </a:moveTo>
                <a:lnTo>
                  <a:pt x="0" y="0"/>
                </a:lnTo>
                <a:lnTo>
                  <a:pt x="0" y="8229600"/>
                </a:lnTo>
                <a:lnTo>
                  <a:pt x="3657600" y="8229600"/>
                </a:lnTo>
                <a:lnTo>
                  <a:pt x="36576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A31D2B"/>
                </a:solidFill>
                <a:latin typeface="Garamond"/>
                <a:cs typeface="Garamon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10/15/2025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A31D2B"/>
                </a:solidFill>
                <a:latin typeface="Garamond"/>
                <a:cs typeface="Garamon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25780" y="1892808"/>
            <a:ext cx="4574286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415534" y="1892808"/>
            <a:ext cx="4574286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10/15/2025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A31D2B"/>
                </a:solidFill>
                <a:latin typeface="Garamond"/>
                <a:cs typeface="Garamon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10/15/2025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10/15/2025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720979" y="0"/>
            <a:ext cx="66675" cy="8229600"/>
          </a:xfrm>
          <a:custGeom>
            <a:avLst/>
            <a:gdLst/>
            <a:ahLst/>
            <a:cxnLst/>
            <a:rect l="l" t="t" r="r" b="b"/>
            <a:pathLst>
              <a:path w="66675" h="8229600">
                <a:moveTo>
                  <a:pt x="0" y="8229600"/>
                </a:moveTo>
                <a:lnTo>
                  <a:pt x="66420" y="8229600"/>
                </a:lnTo>
                <a:lnTo>
                  <a:pt x="66420" y="0"/>
                </a:lnTo>
                <a:lnTo>
                  <a:pt x="0" y="0"/>
                </a:lnTo>
                <a:lnTo>
                  <a:pt x="0" y="8229600"/>
                </a:lnTo>
                <a:close/>
              </a:path>
            </a:pathLst>
          </a:custGeom>
          <a:solidFill>
            <a:srgbClr val="231F20">
              <a:alpha val="1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4444999" y="0"/>
            <a:ext cx="66675" cy="8229600"/>
          </a:xfrm>
          <a:custGeom>
            <a:avLst/>
            <a:gdLst/>
            <a:ahLst/>
            <a:cxnLst/>
            <a:rect l="l" t="t" r="r" b="b"/>
            <a:pathLst>
              <a:path w="66675" h="8229600">
                <a:moveTo>
                  <a:pt x="0" y="8229600"/>
                </a:moveTo>
                <a:lnTo>
                  <a:pt x="66166" y="8229600"/>
                </a:lnTo>
                <a:lnTo>
                  <a:pt x="66166" y="0"/>
                </a:lnTo>
                <a:lnTo>
                  <a:pt x="0" y="0"/>
                </a:lnTo>
                <a:lnTo>
                  <a:pt x="0" y="8229600"/>
                </a:lnTo>
                <a:close/>
              </a:path>
            </a:pathLst>
          </a:custGeom>
          <a:solidFill>
            <a:srgbClr val="231F20">
              <a:alpha val="1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bg object 1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87399" y="0"/>
            <a:ext cx="3657600" cy="822960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788421" y="3446015"/>
            <a:ext cx="1656079" cy="635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1" i="0">
                <a:solidFill>
                  <a:srgbClr val="A31D2B"/>
                </a:solidFill>
                <a:latin typeface="Garamond"/>
                <a:cs typeface="Garamon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25780" y="1892808"/>
            <a:ext cx="9464040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575304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25780" y="7653528"/>
            <a:ext cx="2418588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10/15/2025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571232" y="7653528"/>
            <a:ext cx="2418588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18" Type="http://schemas.openxmlformats.org/officeDocument/2006/relationships/image" Target="../media/image2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17" Type="http://schemas.openxmlformats.org/officeDocument/2006/relationships/image" Target="../media/image21.png"/><Relationship Id="rId2" Type="http://schemas.openxmlformats.org/officeDocument/2006/relationships/image" Target="../media/image6.png"/><Relationship Id="rId16" Type="http://schemas.openxmlformats.org/officeDocument/2006/relationships/image" Target="../media/image2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10" Type="http://schemas.openxmlformats.org/officeDocument/2006/relationships/image" Target="../media/image14.png"/><Relationship Id="rId19" Type="http://schemas.openxmlformats.org/officeDocument/2006/relationships/image" Target="../media/image23.pn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3" Type="http://schemas.openxmlformats.org/officeDocument/2006/relationships/image" Target="../media/image7.png"/><Relationship Id="rId21" Type="http://schemas.openxmlformats.org/officeDocument/2006/relationships/image" Target="../media/image23.png"/><Relationship Id="rId7" Type="http://schemas.openxmlformats.org/officeDocument/2006/relationships/image" Target="../media/image11.png"/><Relationship Id="rId12" Type="http://schemas.openxmlformats.org/officeDocument/2006/relationships/image" Target="../media/image27.png"/><Relationship Id="rId17" Type="http://schemas.openxmlformats.org/officeDocument/2006/relationships/image" Target="../media/image19.png"/><Relationship Id="rId2" Type="http://schemas.openxmlformats.org/officeDocument/2006/relationships/image" Target="../media/image24.png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11" Type="http://schemas.openxmlformats.org/officeDocument/2006/relationships/image" Target="../media/image12.png"/><Relationship Id="rId5" Type="http://schemas.openxmlformats.org/officeDocument/2006/relationships/image" Target="../media/image9.png"/><Relationship Id="rId15" Type="http://schemas.openxmlformats.org/officeDocument/2006/relationships/image" Target="../media/image17.png"/><Relationship Id="rId10" Type="http://schemas.openxmlformats.org/officeDocument/2006/relationships/image" Target="../media/image14.png"/><Relationship Id="rId19" Type="http://schemas.openxmlformats.org/officeDocument/2006/relationships/image" Target="../media/image21.png"/><Relationship Id="rId4" Type="http://schemas.openxmlformats.org/officeDocument/2006/relationships/image" Target="../media/image8.png"/><Relationship Id="rId9" Type="http://schemas.openxmlformats.org/officeDocument/2006/relationships/image" Target="../media/image26.png"/><Relationship Id="rId1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3" Type="http://schemas.openxmlformats.org/officeDocument/2006/relationships/image" Target="../media/image7.png"/><Relationship Id="rId21" Type="http://schemas.openxmlformats.org/officeDocument/2006/relationships/image" Target="../media/image23.png"/><Relationship Id="rId7" Type="http://schemas.openxmlformats.org/officeDocument/2006/relationships/image" Target="../media/image11.png"/><Relationship Id="rId12" Type="http://schemas.openxmlformats.org/officeDocument/2006/relationships/image" Target="../media/image27.png"/><Relationship Id="rId17" Type="http://schemas.openxmlformats.org/officeDocument/2006/relationships/image" Target="../media/image19.png"/><Relationship Id="rId2" Type="http://schemas.openxmlformats.org/officeDocument/2006/relationships/image" Target="../media/image28.png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11" Type="http://schemas.openxmlformats.org/officeDocument/2006/relationships/image" Target="../media/image14.png"/><Relationship Id="rId5" Type="http://schemas.openxmlformats.org/officeDocument/2006/relationships/image" Target="../media/image9.png"/><Relationship Id="rId15" Type="http://schemas.openxmlformats.org/officeDocument/2006/relationships/image" Target="../media/image17.png"/><Relationship Id="rId10" Type="http://schemas.openxmlformats.org/officeDocument/2006/relationships/image" Target="../media/image30.png"/><Relationship Id="rId19" Type="http://schemas.openxmlformats.org/officeDocument/2006/relationships/image" Target="../media/image21.png"/><Relationship Id="rId4" Type="http://schemas.openxmlformats.org/officeDocument/2006/relationships/image" Target="../media/image8.png"/><Relationship Id="rId9" Type="http://schemas.openxmlformats.org/officeDocument/2006/relationships/image" Target="../media/image25.png"/><Relationship Id="rId1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27.png"/><Relationship Id="rId18" Type="http://schemas.openxmlformats.org/officeDocument/2006/relationships/image" Target="../media/image19.png"/><Relationship Id="rId3" Type="http://schemas.openxmlformats.org/officeDocument/2006/relationships/image" Target="../media/image7.png"/><Relationship Id="rId21" Type="http://schemas.openxmlformats.org/officeDocument/2006/relationships/image" Target="../media/image22.png"/><Relationship Id="rId7" Type="http://schemas.openxmlformats.org/officeDocument/2006/relationships/image" Target="../media/image11.png"/><Relationship Id="rId12" Type="http://schemas.openxmlformats.org/officeDocument/2006/relationships/image" Target="../media/image14.png"/><Relationship Id="rId17" Type="http://schemas.openxmlformats.org/officeDocument/2006/relationships/image" Target="../media/image18.png"/><Relationship Id="rId2" Type="http://schemas.openxmlformats.org/officeDocument/2006/relationships/image" Target="../media/image31.png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11" Type="http://schemas.openxmlformats.org/officeDocument/2006/relationships/image" Target="../media/image34.png"/><Relationship Id="rId5" Type="http://schemas.openxmlformats.org/officeDocument/2006/relationships/image" Target="../media/image33.png"/><Relationship Id="rId15" Type="http://schemas.openxmlformats.org/officeDocument/2006/relationships/image" Target="../media/image16.png"/><Relationship Id="rId10" Type="http://schemas.openxmlformats.org/officeDocument/2006/relationships/image" Target="../media/image30.png"/><Relationship Id="rId19" Type="http://schemas.openxmlformats.org/officeDocument/2006/relationships/image" Target="../media/image20.png"/><Relationship Id="rId4" Type="http://schemas.openxmlformats.org/officeDocument/2006/relationships/image" Target="../media/image32.png"/><Relationship Id="rId9" Type="http://schemas.openxmlformats.org/officeDocument/2006/relationships/image" Target="../media/image25.png"/><Relationship Id="rId14" Type="http://schemas.openxmlformats.org/officeDocument/2006/relationships/image" Target="../media/image15.png"/><Relationship Id="rId22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20" dirty="0"/>
              <a:t>Prestige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256299" y="4188965"/>
            <a:ext cx="2720340" cy="27063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3500" i="1" spc="-30" dirty="0">
                <a:solidFill>
                  <a:srgbClr val="A31D2B"/>
                </a:solidFill>
                <a:latin typeface="Garamond"/>
                <a:cs typeface="Garamond"/>
              </a:rPr>
              <a:t>Extra</a:t>
            </a:r>
            <a:r>
              <a:rPr sz="3500" i="1" spc="-18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3500" i="1" spc="105" dirty="0">
                <a:solidFill>
                  <a:srgbClr val="A31D2B"/>
                </a:solidFill>
                <a:latin typeface="Garamond"/>
                <a:cs typeface="Garamond"/>
              </a:rPr>
              <a:t>Firm</a:t>
            </a:r>
            <a:endParaRPr sz="3500">
              <a:latin typeface="Garamond"/>
              <a:cs typeface="Garamond"/>
            </a:endParaRPr>
          </a:p>
          <a:p>
            <a:pPr marL="2540" algn="ctr">
              <a:lnSpc>
                <a:spcPct val="100000"/>
              </a:lnSpc>
              <a:spcBef>
                <a:spcPts val="2950"/>
              </a:spcBef>
            </a:pPr>
            <a:r>
              <a:rPr sz="1800" spc="-10" dirty="0">
                <a:solidFill>
                  <a:srgbClr val="A8ADC1"/>
                </a:solidFill>
                <a:latin typeface="Lucida Sans"/>
                <a:cs typeface="Lucida Sans"/>
              </a:rPr>
              <a:t>Signature</a:t>
            </a:r>
            <a:r>
              <a:rPr sz="1800" spc="-110" dirty="0">
                <a:solidFill>
                  <a:srgbClr val="A8ADC1"/>
                </a:solidFill>
                <a:latin typeface="Lucida Sans"/>
                <a:cs typeface="Lucida Sans"/>
              </a:rPr>
              <a:t> </a:t>
            </a:r>
            <a:r>
              <a:rPr sz="1800" spc="-10" dirty="0">
                <a:solidFill>
                  <a:srgbClr val="A8ADC1"/>
                </a:solidFill>
                <a:latin typeface="Lucida Sans"/>
                <a:cs typeface="Lucida Sans"/>
              </a:rPr>
              <a:t>Collection</a:t>
            </a:r>
            <a:endParaRPr sz="1800">
              <a:latin typeface="Lucida Sans"/>
              <a:cs typeface="Lucida Sans"/>
            </a:endParaRPr>
          </a:p>
          <a:p>
            <a:pPr marL="151130" marR="143510" indent="6350" algn="ctr">
              <a:lnSpc>
                <a:spcPct val="125000"/>
              </a:lnSpc>
              <a:spcBef>
                <a:spcPts val="1190"/>
              </a:spcBef>
            </a:pPr>
            <a:r>
              <a:rPr sz="1000" spc="75" dirty="0">
                <a:solidFill>
                  <a:srgbClr val="231F20"/>
                </a:solidFill>
                <a:latin typeface="Verdana"/>
                <a:cs typeface="Verdana"/>
              </a:rPr>
              <a:t>HD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offers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65" dirty="0">
                <a:solidFill>
                  <a:srgbClr val="231F20"/>
                </a:solidFill>
                <a:latin typeface="Verdana"/>
                <a:cs typeface="Verdana"/>
              </a:rPr>
              <a:t>unmatched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value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55" dirty="0">
                <a:solidFill>
                  <a:srgbClr val="231F20"/>
                </a:solidFill>
                <a:latin typeface="Verdana"/>
                <a:cs typeface="Verdana"/>
              </a:rPr>
              <a:t>and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Verdana"/>
                <a:cs typeface="Verdana"/>
              </a:rPr>
              <a:t>is </a:t>
            </a:r>
            <a:r>
              <a:rPr sz="1000" spc="60" dirty="0">
                <a:solidFill>
                  <a:srgbClr val="231F20"/>
                </a:solidFill>
                <a:latin typeface="Verdana"/>
                <a:cs typeface="Verdana"/>
              </a:rPr>
              <a:t>designed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for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those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70" dirty="0">
                <a:solidFill>
                  <a:srgbClr val="231F20"/>
                </a:solidFill>
                <a:latin typeface="Verdana"/>
                <a:cs typeface="Verdana"/>
              </a:rPr>
              <a:t>who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40" dirty="0">
                <a:solidFill>
                  <a:srgbClr val="231F20"/>
                </a:solidFill>
                <a:latin typeface="Verdana"/>
                <a:cs typeface="Verdana"/>
              </a:rPr>
              <a:t>appreciate</a:t>
            </a:r>
            <a:endParaRPr sz="1000">
              <a:latin typeface="Verdana"/>
              <a:cs typeface="Verdana"/>
            </a:endParaRPr>
          </a:p>
          <a:p>
            <a:pPr marL="12700" marR="5080" indent="-635" algn="ctr">
              <a:lnSpc>
                <a:spcPct val="125000"/>
              </a:lnSpc>
            </a:pP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traditional</a:t>
            </a:r>
            <a:r>
              <a:rPr sz="1000" spc="9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quality.</a:t>
            </a:r>
            <a:r>
              <a:rPr sz="1000" spc="10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55" dirty="0">
                <a:solidFill>
                  <a:srgbClr val="231F20"/>
                </a:solidFill>
                <a:latin typeface="Verdana"/>
                <a:cs typeface="Verdana"/>
              </a:rPr>
              <a:t>No</a:t>
            </a:r>
            <a:r>
              <a:rPr sz="1000" spc="10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corners</a:t>
            </a:r>
            <a:r>
              <a:rPr sz="1000" spc="10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are</a:t>
            </a:r>
            <a:r>
              <a:rPr sz="1000" spc="9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-20" dirty="0">
                <a:solidFill>
                  <a:srgbClr val="231F20"/>
                </a:solidFill>
                <a:latin typeface="Verdana"/>
                <a:cs typeface="Verdana"/>
              </a:rPr>
              <a:t>cut, </a:t>
            </a:r>
            <a:r>
              <a:rPr sz="1000" spc="50" dirty="0">
                <a:solidFill>
                  <a:srgbClr val="231F20"/>
                </a:solidFill>
                <a:latin typeface="Verdana"/>
                <a:cs typeface="Verdana"/>
              </a:rPr>
              <a:t>no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concessions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are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made,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55" dirty="0">
                <a:solidFill>
                  <a:srgbClr val="231F20"/>
                </a:solidFill>
                <a:latin typeface="Verdana"/>
                <a:cs typeface="Verdana"/>
              </a:rPr>
              <a:t>and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only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Verdana"/>
                <a:cs typeface="Verdana"/>
              </a:rPr>
              <a:t>the </a:t>
            </a:r>
            <a:r>
              <a:rPr sz="1000" spc="-20" dirty="0">
                <a:solidFill>
                  <a:srgbClr val="231F20"/>
                </a:solidFill>
                <a:latin typeface="Verdana"/>
                <a:cs typeface="Verdana"/>
              </a:rPr>
              <a:t>f</a:t>
            </a:r>
            <a:r>
              <a:rPr sz="1000" spc="-16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inest</a:t>
            </a:r>
            <a:r>
              <a:rPr sz="1000" spc="19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materials</a:t>
            </a:r>
            <a:r>
              <a:rPr sz="1000" spc="19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are</a:t>
            </a:r>
            <a:r>
              <a:rPr sz="1000" spc="19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rdana"/>
                <a:cs typeface="Verdana"/>
              </a:rPr>
              <a:t>sourced.</a:t>
            </a:r>
            <a:endParaRPr sz="1000">
              <a:latin typeface="Verdana"/>
              <a:cs typeface="Verdana"/>
            </a:endParaRPr>
          </a:p>
          <a:p>
            <a:pPr marL="5080" algn="ctr">
              <a:lnSpc>
                <a:spcPct val="100000"/>
              </a:lnSpc>
              <a:spcBef>
                <a:spcPts val="950"/>
              </a:spcBef>
            </a:pPr>
            <a:r>
              <a:rPr sz="1800" b="1" i="1" spc="-10" dirty="0">
                <a:solidFill>
                  <a:srgbClr val="A8ADC1"/>
                </a:solidFill>
                <a:latin typeface="Times New Roman"/>
                <a:cs typeface="Times New Roman"/>
              </a:rPr>
              <a:t>#7430</a:t>
            </a:r>
            <a:endParaRPr sz="1800">
              <a:latin typeface="Times New Roman"/>
              <a:cs typeface="Times New Roman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1080008" y="292608"/>
            <a:ext cx="3072765" cy="7875905"/>
            <a:chOff x="1080008" y="292608"/>
            <a:chExt cx="3072765" cy="7875905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80008" y="292608"/>
              <a:ext cx="3072383" cy="3072384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822787" y="2747309"/>
              <a:ext cx="800762" cy="10610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68626" y="7065264"/>
              <a:ext cx="1295146" cy="110276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63981" y="1662176"/>
            <a:ext cx="3852088" cy="6416890"/>
            <a:chOff x="763981" y="1662176"/>
            <a:chExt cx="3852088" cy="641689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7387" y="6698767"/>
              <a:ext cx="3657600" cy="1380299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87399" y="5450840"/>
              <a:ext cx="3587877" cy="180848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87399" y="6196076"/>
              <a:ext cx="1978533" cy="1449324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59709" y="5791708"/>
              <a:ext cx="1356360" cy="176479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87387" y="5311140"/>
              <a:ext cx="3657600" cy="1280172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87399" y="4941823"/>
              <a:ext cx="3657600" cy="1280160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87399" y="4454868"/>
              <a:ext cx="3657600" cy="1280160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63981" y="3967479"/>
              <a:ext cx="3717036" cy="1280147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87399" y="3859529"/>
              <a:ext cx="3657600" cy="1280160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87399" y="3396488"/>
              <a:ext cx="3657600" cy="1280160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87399" y="2904235"/>
              <a:ext cx="3657600" cy="1280160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63981" y="2408935"/>
              <a:ext cx="3717036" cy="1280172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63981" y="2034539"/>
              <a:ext cx="3717036" cy="1280147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87387" y="1662176"/>
              <a:ext cx="3657612" cy="1280160"/>
            </a:xfrm>
            <a:prstGeom prst="rect">
              <a:avLst/>
            </a:prstGeom>
          </p:spPr>
        </p:pic>
      </p:grpSp>
      <p:sp>
        <p:nvSpPr>
          <p:cNvPr id="27" name="object 27"/>
          <p:cNvSpPr txBox="1"/>
          <p:nvPr/>
        </p:nvSpPr>
        <p:spPr>
          <a:xfrm>
            <a:off x="1514221" y="406780"/>
            <a:ext cx="2194560" cy="1330960"/>
          </a:xfrm>
          <a:prstGeom prst="rect">
            <a:avLst/>
          </a:prstGeom>
          <a:noFill/>
        </p:spPr>
        <p:txBody>
          <a:bodyPr vert="horz" wrap="square" lIns="0" tIns="5080" rIns="0" bIns="0" rtlCol="0">
            <a:spAutoFit/>
          </a:bodyPr>
          <a:lstStyle/>
          <a:p>
            <a:pPr marL="286385">
              <a:lnSpc>
                <a:spcPct val="100000"/>
              </a:lnSpc>
              <a:spcBef>
                <a:spcPts val="40"/>
              </a:spcBef>
            </a:pPr>
            <a:r>
              <a:rPr sz="4000" b="1" spc="-10" dirty="0">
                <a:solidFill>
                  <a:srgbClr val="FFFFFF"/>
                </a:solidFill>
                <a:latin typeface="Garamond"/>
                <a:cs typeface="Garamond"/>
              </a:rPr>
              <a:t>Prestige</a:t>
            </a:r>
            <a:endParaRPr sz="4000" dirty="0">
              <a:latin typeface="Garamond"/>
              <a:cs typeface="Garamond"/>
            </a:endParaRPr>
          </a:p>
          <a:p>
            <a:pPr marL="168275">
              <a:lnSpc>
                <a:spcPct val="100000"/>
              </a:lnSpc>
              <a:spcBef>
                <a:spcPts val="600"/>
              </a:spcBef>
            </a:pPr>
            <a:r>
              <a:rPr sz="3500" i="1" spc="-30" dirty="0">
                <a:solidFill>
                  <a:srgbClr val="FFFFFF"/>
                </a:solidFill>
                <a:latin typeface="Garamond"/>
                <a:cs typeface="Garamond"/>
              </a:rPr>
              <a:t>Extra</a:t>
            </a:r>
            <a:r>
              <a:rPr sz="3500" i="1" spc="-180" dirty="0">
                <a:solidFill>
                  <a:srgbClr val="FFFFFF"/>
                </a:solidFill>
                <a:latin typeface="Garamond"/>
                <a:cs typeface="Garamond"/>
              </a:rPr>
              <a:t> </a:t>
            </a:r>
            <a:r>
              <a:rPr sz="3500" i="1" spc="105" dirty="0">
                <a:solidFill>
                  <a:srgbClr val="FFFFFF"/>
                </a:solidFill>
                <a:latin typeface="Garamond"/>
                <a:cs typeface="Garamond"/>
              </a:rPr>
              <a:t>Firm</a:t>
            </a:r>
            <a:endParaRPr sz="3500" dirty="0">
              <a:latin typeface="Garamond"/>
              <a:cs typeface="Garamond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93842" y="4347267"/>
            <a:ext cx="198755" cy="1727200"/>
          </a:xfrm>
          <a:prstGeom prst="rect">
            <a:avLst/>
          </a:prstGeom>
        </p:spPr>
        <p:txBody>
          <a:bodyPr vert="vert270" wrap="square" lIns="0" tIns="209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S</a:t>
            </a:r>
            <a:r>
              <a:rPr sz="1000" spc="170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I</a:t>
            </a:r>
            <a:r>
              <a:rPr sz="1000" spc="175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G</a:t>
            </a:r>
            <a:r>
              <a:rPr sz="1000" spc="175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N</a:t>
            </a:r>
            <a:r>
              <a:rPr sz="1000" spc="170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A</a:t>
            </a:r>
            <a:r>
              <a:rPr sz="1000" spc="175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T</a:t>
            </a:r>
            <a:r>
              <a:rPr sz="1000" spc="175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U</a:t>
            </a:r>
            <a:r>
              <a:rPr sz="1000" spc="175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R</a:t>
            </a:r>
            <a:r>
              <a:rPr sz="1000" spc="170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spc="-50" dirty="0">
                <a:solidFill>
                  <a:srgbClr val="A31D2B"/>
                </a:solidFill>
                <a:latin typeface="Lucida Sans"/>
                <a:cs typeface="Lucida Sans"/>
              </a:rPr>
              <a:t>E</a:t>
            </a:r>
            <a:endParaRPr sz="1000">
              <a:latin typeface="Lucida Sans"/>
              <a:cs typeface="Lucida Sans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293842" y="2155279"/>
            <a:ext cx="198755" cy="1930400"/>
          </a:xfrm>
          <a:prstGeom prst="rect">
            <a:avLst/>
          </a:prstGeom>
        </p:spPr>
        <p:txBody>
          <a:bodyPr vert="vert270" wrap="square" lIns="0" tIns="209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C</a:t>
            </a:r>
            <a:r>
              <a:rPr sz="1000" spc="165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O</a:t>
            </a:r>
            <a:r>
              <a:rPr sz="1000" spc="165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L</a:t>
            </a:r>
            <a:r>
              <a:rPr sz="1000" spc="170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L</a:t>
            </a:r>
            <a:r>
              <a:rPr sz="1000" spc="165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E</a:t>
            </a:r>
            <a:r>
              <a:rPr sz="1000" spc="170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C</a:t>
            </a:r>
            <a:r>
              <a:rPr sz="1000" spc="165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T</a:t>
            </a:r>
            <a:r>
              <a:rPr sz="1000" spc="170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I</a:t>
            </a:r>
            <a:r>
              <a:rPr sz="1000" spc="165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O</a:t>
            </a:r>
            <a:r>
              <a:rPr sz="1000" spc="170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spc="-50" dirty="0">
                <a:solidFill>
                  <a:srgbClr val="A31D2B"/>
                </a:solidFill>
                <a:latin typeface="Lucida Sans"/>
                <a:cs typeface="Lucida Sans"/>
              </a:rPr>
              <a:t>N</a:t>
            </a:r>
            <a:endParaRPr sz="1000">
              <a:latin typeface="Lucida Sans"/>
              <a:cs typeface="Lucida Sans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4661849" y="209231"/>
            <a:ext cx="194183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b="1" spc="-20" dirty="0">
                <a:solidFill>
                  <a:srgbClr val="A31D2B"/>
                </a:solidFill>
                <a:latin typeface="Garamond"/>
                <a:cs typeface="Garamond"/>
              </a:rPr>
              <a:t>KEY</a:t>
            </a:r>
            <a:r>
              <a:rPr sz="1500" b="1" spc="-4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500" b="1" spc="-50" dirty="0">
                <a:solidFill>
                  <a:srgbClr val="A31D2B"/>
                </a:solidFill>
                <a:latin typeface="Garamond"/>
                <a:cs typeface="Garamond"/>
              </a:rPr>
              <a:t>FEATURES </a:t>
            </a:r>
            <a:r>
              <a:rPr sz="1500" spc="-20" dirty="0">
                <a:solidFill>
                  <a:srgbClr val="A31D2B"/>
                </a:solidFill>
                <a:latin typeface="Baskerville Old Face"/>
                <a:cs typeface="Baskerville Old Face"/>
              </a:rPr>
              <a:t>#7430</a:t>
            </a:r>
            <a:endParaRPr sz="1500">
              <a:latin typeface="Baskerville Old Face"/>
              <a:cs typeface="Baskerville Old Face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4832348" y="488349"/>
            <a:ext cx="5430520" cy="6678295"/>
          </a:xfrm>
          <a:prstGeom prst="rect">
            <a:avLst/>
          </a:prstGeom>
        </p:spPr>
        <p:txBody>
          <a:bodyPr vert="horz" wrap="square" lIns="0" tIns="38100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300"/>
              </a:spcBef>
              <a:buAutoNum type="arabicPeriod"/>
              <a:tabLst>
                <a:tab pos="240665" algn="l"/>
              </a:tabLst>
            </a:pP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Designer</a:t>
            </a:r>
            <a:r>
              <a:rPr sz="1300" spc="9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Luxury</a:t>
            </a:r>
            <a:r>
              <a:rPr sz="1300" spc="9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Cooling</a:t>
            </a:r>
            <a:r>
              <a:rPr sz="1300" spc="9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Knit</a:t>
            </a:r>
            <a:r>
              <a:rPr sz="1300" spc="10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31D2B"/>
                </a:solidFill>
                <a:latin typeface="Garamond"/>
                <a:cs typeface="Garamond"/>
              </a:rPr>
              <a:t>Fabric</a:t>
            </a:r>
            <a:endParaRPr sz="1300">
              <a:latin typeface="Garamond"/>
              <a:cs typeface="Garamond"/>
            </a:endParaRPr>
          </a:p>
          <a:p>
            <a:pPr marL="241300" marR="62865">
              <a:lnSpc>
                <a:spcPts val="1300"/>
              </a:lnSpc>
            </a:pP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Made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phase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change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material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that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provides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an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initial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cooling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sensation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help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you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fall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asleep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faster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ensures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comfortable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night’s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sleep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from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start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finish.</a:t>
            </a:r>
            <a:endParaRPr sz="900">
              <a:latin typeface="Arial"/>
              <a:cs typeface="Arial"/>
            </a:endParaRPr>
          </a:p>
          <a:p>
            <a:pPr marL="240665" indent="-227965">
              <a:lnSpc>
                <a:spcPts val="1300"/>
              </a:lnSpc>
              <a:buAutoNum type="arabicPeriod" startAt="2"/>
              <a:tabLst>
                <a:tab pos="240665" algn="l"/>
              </a:tabLst>
            </a:pP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Compression</a:t>
            </a:r>
            <a:r>
              <a:rPr sz="1300" spc="9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Hand</a:t>
            </a:r>
            <a:r>
              <a:rPr sz="1300" spc="9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31D2B"/>
                </a:solidFill>
                <a:latin typeface="Garamond"/>
                <a:cs typeface="Garamond"/>
              </a:rPr>
              <a:t>Tufting</a:t>
            </a:r>
            <a:endParaRPr sz="1300">
              <a:latin typeface="Garamond"/>
              <a:cs typeface="Garamond"/>
            </a:endParaRPr>
          </a:p>
          <a:p>
            <a:pPr marL="241300" marR="224154">
              <a:lnSpc>
                <a:spcPts val="1300"/>
              </a:lnSpc>
            </a:pP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Creates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loft</a:t>
            </a:r>
            <a:r>
              <a:rPr sz="900" spc="12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that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supports</a:t>
            </a:r>
            <a:r>
              <a:rPr sz="900" spc="12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body</a:t>
            </a:r>
            <a:r>
              <a:rPr sz="900" spc="12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virtually</a:t>
            </a:r>
            <a:r>
              <a:rPr sz="900" spc="12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reduce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body</a:t>
            </a:r>
            <a:r>
              <a:rPr sz="900" spc="12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impressions.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Hand</a:t>
            </a:r>
            <a:r>
              <a:rPr sz="900" spc="12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tufting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is</a:t>
            </a:r>
            <a:r>
              <a:rPr sz="900" spc="12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5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 true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mark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quality.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Durable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fasteners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are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inserted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by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hand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through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all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layers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secure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endParaRPr sz="900">
              <a:latin typeface="Arial"/>
              <a:cs typeface="Arial"/>
            </a:endParaRPr>
          </a:p>
          <a:p>
            <a:pPr marL="241300" marR="88265">
              <a:lnSpc>
                <a:spcPts val="1300"/>
              </a:lnSpc>
            </a:pP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upholstery.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This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time-intensive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technique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dramatically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reduces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body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impressions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provides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superb</a:t>
            </a:r>
            <a:r>
              <a:rPr sz="900" spc="2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support.</a:t>
            </a:r>
            <a:endParaRPr sz="900">
              <a:latin typeface="Arial"/>
              <a:cs typeface="Arial"/>
            </a:endParaRPr>
          </a:p>
          <a:p>
            <a:pPr marL="240665" indent="-227965">
              <a:lnSpc>
                <a:spcPts val="1300"/>
              </a:lnSpc>
              <a:buAutoNum type="arabicPeriod" startAt="3"/>
              <a:tabLst>
                <a:tab pos="240665" algn="l"/>
              </a:tabLst>
            </a:pP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Natural</a:t>
            </a:r>
            <a:r>
              <a:rPr sz="1300" spc="4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FR</a:t>
            </a:r>
            <a:r>
              <a:rPr sz="1300" spc="5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Rayon</a:t>
            </a:r>
            <a:r>
              <a:rPr sz="1300" spc="5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-20" dirty="0">
                <a:solidFill>
                  <a:srgbClr val="A31D2B"/>
                </a:solidFill>
                <a:latin typeface="Garamond"/>
                <a:cs typeface="Garamond"/>
              </a:rPr>
              <a:t>Fiber</a:t>
            </a:r>
            <a:endParaRPr sz="1300">
              <a:latin typeface="Garamond"/>
              <a:cs typeface="Garamond"/>
            </a:endParaRPr>
          </a:p>
          <a:p>
            <a:pPr marL="241300" marR="361950">
              <a:lnSpc>
                <a:spcPts val="1300"/>
              </a:lnSpc>
            </a:pP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fire-retardant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fiber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we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use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is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most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natural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design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made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from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Rayon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Silicate combination.</a:t>
            </a:r>
            <a:endParaRPr sz="900">
              <a:latin typeface="Arial"/>
              <a:cs typeface="Arial"/>
            </a:endParaRPr>
          </a:p>
          <a:p>
            <a:pPr marL="240665" indent="-227965">
              <a:lnSpc>
                <a:spcPts val="1300"/>
              </a:lnSpc>
              <a:buAutoNum type="arabicPeriod" startAt="4"/>
              <a:tabLst>
                <a:tab pos="240665" algn="l"/>
              </a:tabLst>
            </a:pP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Silk,</a:t>
            </a:r>
            <a:r>
              <a:rPr sz="1300" spc="6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Wool,</a:t>
            </a:r>
            <a:r>
              <a:rPr sz="1300" spc="6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&amp;</a:t>
            </a:r>
            <a:r>
              <a:rPr sz="1300" spc="6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31D2B"/>
                </a:solidFill>
                <a:latin typeface="Garamond"/>
                <a:cs typeface="Garamond"/>
              </a:rPr>
              <a:t>Cashmere</a:t>
            </a:r>
            <a:endParaRPr sz="1300">
              <a:latin typeface="Garamond"/>
              <a:cs typeface="Garamond"/>
            </a:endParaRPr>
          </a:p>
          <a:p>
            <a:pPr marL="241300" marR="215265">
              <a:lnSpc>
                <a:spcPts val="1300"/>
              </a:lnSpc>
            </a:pP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Naturally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regulates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temperature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wicks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away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moisture.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perfect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blend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is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added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2F252D"/>
                </a:solidFill>
                <a:latin typeface="Arial"/>
                <a:cs typeface="Arial"/>
              </a:rPr>
              <a:t>the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quilt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keep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you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comfortable,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cool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0" dirty="0">
                <a:solidFill>
                  <a:srgbClr val="2F252D"/>
                </a:solidFill>
                <a:latin typeface="Arial"/>
                <a:cs typeface="Arial"/>
              </a:rPr>
              <a:t>dry.</a:t>
            </a:r>
            <a:endParaRPr sz="900">
              <a:latin typeface="Arial"/>
              <a:cs typeface="Arial"/>
            </a:endParaRPr>
          </a:p>
          <a:p>
            <a:pPr marL="240665" indent="-227965">
              <a:lnSpc>
                <a:spcPts val="1300"/>
              </a:lnSpc>
              <a:buAutoNum type="arabicPeriod" startAt="5"/>
              <a:tabLst>
                <a:tab pos="240665" algn="l"/>
              </a:tabLst>
            </a:pP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High-Density</a:t>
            </a:r>
            <a:r>
              <a:rPr sz="1300" spc="19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Support</a:t>
            </a:r>
            <a:r>
              <a:rPr sz="1300" spc="19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-20" dirty="0">
                <a:solidFill>
                  <a:srgbClr val="A31D2B"/>
                </a:solidFill>
                <a:latin typeface="Garamond"/>
                <a:cs typeface="Garamond"/>
              </a:rPr>
              <a:t>Foam</a:t>
            </a:r>
            <a:endParaRPr sz="1300">
              <a:latin typeface="Garamond"/>
              <a:cs typeface="Garamond"/>
            </a:endParaRPr>
          </a:p>
          <a:p>
            <a:pPr marL="241300" marR="306705">
              <a:lnSpc>
                <a:spcPts val="1300"/>
              </a:lnSpc>
            </a:pP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High-quality,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dense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foams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conform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your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body,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which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diminishes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uncomfortable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pressure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points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while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you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sleep.</a:t>
            </a:r>
            <a:endParaRPr sz="900">
              <a:latin typeface="Arial"/>
              <a:cs typeface="Arial"/>
            </a:endParaRPr>
          </a:p>
          <a:p>
            <a:pPr marL="240665" indent="-227965">
              <a:lnSpc>
                <a:spcPts val="1300"/>
              </a:lnSpc>
              <a:buAutoNum type="arabicPeriod" startAt="6"/>
              <a:tabLst>
                <a:tab pos="240665" algn="l"/>
              </a:tabLst>
            </a:pP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Natural</a:t>
            </a:r>
            <a:r>
              <a:rPr sz="1300" spc="5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Latex</a:t>
            </a:r>
            <a:r>
              <a:rPr sz="1300" spc="5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Lumbar</a:t>
            </a:r>
            <a:r>
              <a:rPr sz="1300" spc="5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31D2B"/>
                </a:solidFill>
                <a:latin typeface="Garamond"/>
                <a:cs typeface="Garamond"/>
              </a:rPr>
              <a:t>Support</a:t>
            </a:r>
            <a:endParaRPr sz="1300">
              <a:latin typeface="Garamond"/>
              <a:cs typeface="Garamond"/>
            </a:endParaRPr>
          </a:p>
          <a:p>
            <a:pPr marL="241300" marR="409575">
              <a:lnSpc>
                <a:spcPts val="1300"/>
              </a:lnSpc>
            </a:pP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Provides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extra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where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you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need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it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most,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in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center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third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your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body,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virtually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eliminating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sagging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in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center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mattress.</a:t>
            </a:r>
            <a:endParaRPr sz="900">
              <a:latin typeface="Arial"/>
              <a:cs typeface="Arial"/>
            </a:endParaRPr>
          </a:p>
          <a:p>
            <a:pPr marL="240665" indent="-227965">
              <a:lnSpc>
                <a:spcPts val="1300"/>
              </a:lnSpc>
              <a:buAutoNum type="arabicPeriod" startAt="7"/>
              <a:tabLst>
                <a:tab pos="240665" algn="l"/>
              </a:tabLst>
            </a:pP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High-Density</a:t>
            </a:r>
            <a:r>
              <a:rPr sz="1300" spc="17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Recycled</a:t>
            </a:r>
            <a:r>
              <a:rPr sz="1300" spc="18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Insulator</a:t>
            </a:r>
            <a:r>
              <a:rPr sz="1300" spc="18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-25" dirty="0">
                <a:solidFill>
                  <a:srgbClr val="A31D2B"/>
                </a:solidFill>
                <a:latin typeface="Garamond"/>
                <a:cs typeface="Garamond"/>
              </a:rPr>
              <a:t>Pad</a:t>
            </a:r>
            <a:endParaRPr sz="1300">
              <a:latin typeface="Garamond"/>
              <a:cs typeface="Garamond"/>
            </a:endParaRPr>
          </a:p>
          <a:p>
            <a:pPr marL="241300" marR="181610">
              <a:lnSpc>
                <a:spcPts val="1300"/>
              </a:lnSpc>
            </a:pP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high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density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recycled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insulator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pad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in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upholstery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layers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provides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deep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down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support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pressure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relief.</a:t>
            </a:r>
            <a:endParaRPr sz="900">
              <a:latin typeface="Arial"/>
              <a:cs typeface="Arial"/>
            </a:endParaRPr>
          </a:p>
          <a:p>
            <a:pPr marL="240665" indent="-227965">
              <a:lnSpc>
                <a:spcPts val="1300"/>
              </a:lnSpc>
              <a:buAutoNum type="arabicPeriod" startAt="8"/>
              <a:tabLst>
                <a:tab pos="240665" algn="l"/>
              </a:tabLst>
            </a:pP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Bio</a:t>
            </a:r>
            <a:r>
              <a:rPr sz="1300" spc="4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Based</a:t>
            </a:r>
            <a:r>
              <a:rPr sz="1300" spc="4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Graphite</a:t>
            </a:r>
            <a:r>
              <a:rPr sz="1300" spc="4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Memory</a:t>
            </a:r>
            <a:r>
              <a:rPr sz="1300" spc="4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-20" dirty="0">
                <a:solidFill>
                  <a:srgbClr val="A31D2B"/>
                </a:solidFill>
                <a:latin typeface="Garamond"/>
                <a:cs typeface="Garamond"/>
              </a:rPr>
              <a:t>Foam</a:t>
            </a:r>
            <a:endParaRPr sz="1300">
              <a:latin typeface="Garamond"/>
              <a:cs typeface="Garamond"/>
            </a:endParaRPr>
          </a:p>
          <a:p>
            <a:pPr marL="241300" marR="70485">
              <a:lnSpc>
                <a:spcPts val="1300"/>
              </a:lnSpc>
            </a:pP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new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generation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plant-based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foam,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made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without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ozone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depleters,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formaldehyde,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30" dirty="0">
                <a:solidFill>
                  <a:srgbClr val="2F252D"/>
                </a:solidFill>
                <a:latin typeface="Arial"/>
                <a:cs typeface="Arial"/>
              </a:rPr>
              <a:t>or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phthalates.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This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28%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bio-based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foam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provides</a:t>
            </a:r>
            <a:r>
              <a:rPr sz="900" spc="12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uniform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support,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alleviates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pressure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points,</a:t>
            </a:r>
            <a:r>
              <a:rPr sz="900" spc="12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2F252D"/>
                </a:solidFill>
                <a:latin typeface="Arial"/>
                <a:cs typeface="Arial"/>
              </a:rPr>
              <a:t>and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can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be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recycled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after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use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reduce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environmental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impact.</a:t>
            </a:r>
            <a:endParaRPr sz="900">
              <a:latin typeface="Arial"/>
              <a:cs typeface="Arial"/>
            </a:endParaRPr>
          </a:p>
          <a:p>
            <a:pPr marL="240665" indent="-227965">
              <a:lnSpc>
                <a:spcPts val="1300"/>
              </a:lnSpc>
              <a:buAutoNum type="arabicPeriod" startAt="9"/>
              <a:tabLst>
                <a:tab pos="240665" algn="l"/>
              </a:tabLst>
            </a:pP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Recycled</a:t>
            </a:r>
            <a:r>
              <a:rPr sz="1300" spc="6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31D2B"/>
                </a:solidFill>
                <a:latin typeface="Garamond"/>
                <a:cs typeface="Garamond"/>
              </a:rPr>
              <a:t>“Blue”</a:t>
            </a:r>
            <a:r>
              <a:rPr sz="1300" spc="6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31D2B"/>
                </a:solidFill>
                <a:latin typeface="Garamond"/>
                <a:cs typeface="Garamond"/>
              </a:rPr>
              <a:t>Cotton</a:t>
            </a:r>
            <a:endParaRPr sz="1300">
              <a:latin typeface="Garamond"/>
              <a:cs typeface="Garamond"/>
            </a:endParaRPr>
          </a:p>
          <a:p>
            <a:pPr marL="241300" marR="5080">
              <a:lnSpc>
                <a:spcPts val="1300"/>
              </a:lnSpc>
            </a:pP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Content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that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has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been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recycled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after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manufacturing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but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before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consumption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is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known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as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post-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industrial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content,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like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pre-consumer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content.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By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utilizing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recycled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materials,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such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as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breathable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cotton,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we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can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minimize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our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carbon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footprint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promote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healthier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planet,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ultimately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leading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more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restful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sleep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for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both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you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earth.</a:t>
            </a:r>
            <a:endParaRPr sz="900">
              <a:latin typeface="Arial"/>
              <a:cs typeface="Arial"/>
            </a:endParaRPr>
          </a:p>
          <a:p>
            <a:pPr marL="240665" indent="-227965">
              <a:lnSpc>
                <a:spcPts val="1300"/>
              </a:lnSpc>
              <a:buAutoNum type="arabicPeriod" startAt="10"/>
              <a:tabLst>
                <a:tab pos="240665" algn="l"/>
              </a:tabLst>
            </a:pP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3-Zoned</a:t>
            </a:r>
            <a:r>
              <a:rPr sz="1300" spc="2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Pocket</a:t>
            </a:r>
            <a:r>
              <a:rPr sz="1300" spc="2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Spring</a:t>
            </a:r>
            <a:r>
              <a:rPr sz="1300" spc="2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31D2B"/>
                </a:solidFill>
                <a:latin typeface="Garamond"/>
                <a:cs typeface="Garamond"/>
              </a:rPr>
              <a:t>Design</a:t>
            </a:r>
            <a:endParaRPr sz="1300">
              <a:latin typeface="Garamond"/>
              <a:cs typeface="Garamond"/>
            </a:endParaRPr>
          </a:p>
          <a:p>
            <a:pPr marL="241300" marR="53975">
              <a:lnSpc>
                <a:spcPts val="1300"/>
              </a:lnSpc>
            </a:pP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durable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coil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system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with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three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zones: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softer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14-gauge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coils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at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head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foot,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2F252D"/>
                </a:solidFill>
                <a:latin typeface="Arial"/>
                <a:cs typeface="Arial"/>
              </a:rPr>
              <a:t>and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firmer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13-gauge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coils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in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center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for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extra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back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support.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This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design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adds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comfort,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reduces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motion,</a:t>
            </a:r>
            <a:r>
              <a:rPr sz="900" spc="2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21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provides</a:t>
            </a:r>
            <a:r>
              <a:rPr sz="900" spc="21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mattress</a:t>
            </a:r>
            <a:r>
              <a:rPr sz="900" spc="21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stability.</a:t>
            </a:r>
            <a:endParaRPr sz="900">
              <a:latin typeface="Arial"/>
              <a:cs typeface="Arial"/>
            </a:endParaRPr>
          </a:p>
          <a:p>
            <a:pPr marL="241300" marR="165735" indent="-228600">
              <a:lnSpc>
                <a:spcPts val="1300"/>
              </a:lnSpc>
              <a:buAutoNum type="arabicPeriod" startAt="11"/>
              <a:tabLst>
                <a:tab pos="241300" algn="l"/>
              </a:tabLst>
            </a:pP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Upholstery-Grade</a:t>
            </a:r>
            <a:r>
              <a:rPr sz="1300" spc="10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31D2B"/>
                </a:solidFill>
                <a:latin typeface="Garamond"/>
                <a:cs typeface="Garamond"/>
              </a:rPr>
              <a:t>Foam</a:t>
            </a:r>
            <a:r>
              <a:rPr sz="1300" spc="10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Encasement</a:t>
            </a:r>
            <a:r>
              <a:rPr sz="1300" spc="10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Permanently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seals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innerspring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360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degrees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around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deliver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durable,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more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comfortable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seating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edge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with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20%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more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sleeping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area.</a:t>
            </a:r>
            <a:endParaRPr sz="900">
              <a:latin typeface="Arial"/>
              <a:cs typeface="Arial"/>
            </a:endParaRPr>
          </a:p>
          <a:p>
            <a:pPr marL="240665" indent="-227965">
              <a:lnSpc>
                <a:spcPts val="1300"/>
              </a:lnSpc>
              <a:buAutoNum type="arabicPeriod" startAt="11"/>
              <a:tabLst>
                <a:tab pos="240665" algn="l"/>
              </a:tabLst>
            </a:pP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High-Density</a:t>
            </a:r>
            <a:r>
              <a:rPr sz="1300" spc="11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Base</a:t>
            </a:r>
            <a:r>
              <a:rPr sz="1300" spc="11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-20" dirty="0">
                <a:solidFill>
                  <a:srgbClr val="A31D2B"/>
                </a:solidFill>
                <a:latin typeface="Garamond"/>
                <a:cs typeface="Garamond"/>
              </a:rPr>
              <a:t>Foam</a:t>
            </a:r>
            <a:endParaRPr sz="1300">
              <a:latin typeface="Garamond"/>
              <a:cs typeface="Garamond"/>
            </a:endParaRPr>
          </a:p>
          <a:p>
            <a:pPr marL="241300">
              <a:lnSpc>
                <a:spcPct val="100000"/>
              </a:lnSpc>
              <a:spcBef>
                <a:spcPts val="140"/>
              </a:spcBef>
            </a:pP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Provides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deep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under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pocket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spring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while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further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reducing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motion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transfer.</a:t>
            </a:r>
            <a:endParaRPr sz="900">
              <a:latin typeface="Arial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2692476" y="1895791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95" dirty="0">
                <a:solidFill>
                  <a:srgbClr val="A31D2B"/>
                </a:solidFill>
                <a:latin typeface="Garamond"/>
                <a:cs typeface="Garamond"/>
              </a:rPr>
              <a:t>1</a:t>
            </a:r>
            <a:endParaRPr sz="1400">
              <a:latin typeface="Garamond"/>
              <a:cs typeface="Garamond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1614169" y="1898523"/>
            <a:ext cx="1259205" cy="589280"/>
            <a:chOff x="1614169" y="1898523"/>
            <a:chExt cx="1259205" cy="589280"/>
          </a:xfrm>
        </p:grpSpPr>
        <p:sp>
          <p:nvSpPr>
            <p:cNvPr id="34" name="object 34"/>
            <p:cNvSpPr/>
            <p:nvPr/>
          </p:nvSpPr>
          <p:spPr>
            <a:xfrm>
              <a:off x="2607309" y="1904873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259334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close/>
                </a:path>
              </a:pathLst>
            </a:custGeom>
            <a:ln w="12700">
              <a:solidFill>
                <a:srgbClr val="590B1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1614169" y="2228469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0"/>
                  </a:move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close/>
                </a:path>
              </a:pathLst>
            </a:custGeom>
            <a:solidFill>
              <a:srgbClr val="FFFFFF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1699336" y="2219388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31D2B"/>
                </a:solidFill>
                <a:latin typeface="Garamond"/>
                <a:cs typeface="Garamond"/>
              </a:rPr>
              <a:t>2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1614169" y="2228469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590B1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 txBox="1"/>
          <p:nvPr/>
        </p:nvSpPr>
        <p:spPr>
          <a:xfrm>
            <a:off x="2692476" y="2644775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31D2B"/>
                </a:solidFill>
                <a:latin typeface="Garamond"/>
                <a:cs typeface="Garamond"/>
              </a:rPr>
              <a:t>3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2607310" y="2653855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590B1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 txBox="1"/>
          <p:nvPr/>
        </p:nvSpPr>
        <p:spPr>
          <a:xfrm>
            <a:off x="2683332" y="3017963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31D2B"/>
                </a:solidFill>
                <a:latin typeface="Garamond"/>
                <a:cs typeface="Garamond"/>
              </a:rPr>
              <a:t>4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2607310" y="3027045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590B1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 txBox="1"/>
          <p:nvPr/>
        </p:nvSpPr>
        <p:spPr>
          <a:xfrm>
            <a:off x="1690192" y="4279709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31D2B"/>
                </a:solidFill>
                <a:latin typeface="Garamond"/>
                <a:cs typeface="Garamond"/>
              </a:rPr>
              <a:t>6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1614169" y="4276090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590B1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 txBox="1"/>
          <p:nvPr/>
        </p:nvSpPr>
        <p:spPr>
          <a:xfrm>
            <a:off x="2692476" y="4605844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31D2B"/>
                </a:solidFill>
                <a:latin typeface="Garamond"/>
                <a:cs typeface="Garamond"/>
              </a:rPr>
              <a:t>7</a:t>
            </a:r>
            <a:endParaRPr sz="1400">
              <a:latin typeface="Garamond"/>
              <a:cs typeface="Garamond"/>
            </a:endParaRPr>
          </a:p>
        </p:txBody>
      </p:sp>
      <p:grpSp>
        <p:nvGrpSpPr>
          <p:cNvPr id="45" name="object 45"/>
          <p:cNvGrpSpPr/>
          <p:nvPr/>
        </p:nvGrpSpPr>
        <p:grpSpPr>
          <a:xfrm>
            <a:off x="2600960" y="4595876"/>
            <a:ext cx="272415" cy="667385"/>
            <a:chOff x="2600960" y="4595876"/>
            <a:chExt cx="272415" cy="667385"/>
          </a:xfrm>
        </p:grpSpPr>
        <p:sp>
          <p:nvSpPr>
            <p:cNvPr id="46" name="object 46"/>
            <p:cNvSpPr/>
            <p:nvPr/>
          </p:nvSpPr>
          <p:spPr>
            <a:xfrm>
              <a:off x="2607310" y="4602226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259334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close/>
                </a:path>
              </a:pathLst>
            </a:custGeom>
            <a:ln w="12700">
              <a:solidFill>
                <a:srgbClr val="590B1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2607310" y="4997323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259333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6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6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3"/>
                  </a:lnTo>
                  <a:close/>
                </a:path>
              </a:pathLst>
            </a:custGeom>
            <a:ln w="12700">
              <a:solidFill>
                <a:srgbClr val="590B1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8" name="object 48"/>
          <p:cNvSpPr txBox="1"/>
          <p:nvPr/>
        </p:nvSpPr>
        <p:spPr>
          <a:xfrm>
            <a:off x="787400" y="5000941"/>
            <a:ext cx="3657600" cy="6800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algn="ctr"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31D2B"/>
                </a:solidFill>
                <a:latin typeface="Garamond"/>
                <a:cs typeface="Garamond"/>
              </a:rPr>
              <a:t>5</a:t>
            </a:r>
            <a:endParaRPr sz="1400">
              <a:latin typeface="Garamond"/>
              <a:cs typeface="Garamond"/>
            </a:endParaRPr>
          </a:p>
          <a:p>
            <a:pPr>
              <a:lnSpc>
                <a:spcPct val="100000"/>
              </a:lnSpc>
              <a:spcBef>
                <a:spcPts val="215"/>
              </a:spcBef>
            </a:pPr>
            <a:endParaRPr sz="1400">
              <a:latin typeface="Garamond"/>
              <a:cs typeface="Garamond"/>
            </a:endParaRPr>
          </a:p>
          <a:p>
            <a:pPr marL="241300" algn="ctr">
              <a:lnSpc>
                <a:spcPct val="100000"/>
              </a:lnSpc>
            </a:pPr>
            <a:r>
              <a:rPr sz="1400" b="1" spc="-50" dirty="0">
                <a:solidFill>
                  <a:srgbClr val="A31D2B"/>
                </a:solidFill>
                <a:latin typeface="Garamond"/>
                <a:cs typeface="Garamond"/>
              </a:rPr>
              <a:t>8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49" name="object 49"/>
          <p:cNvSpPr/>
          <p:nvPr/>
        </p:nvSpPr>
        <p:spPr>
          <a:xfrm>
            <a:off x="2607310" y="5451189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3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6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6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3"/>
                </a:lnTo>
                <a:close/>
              </a:path>
            </a:pathLst>
          </a:custGeom>
          <a:ln w="12700">
            <a:solidFill>
              <a:srgbClr val="590B1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 txBox="1"/>
          <p:nvPr/>
        </p:nvSpPr>
        <p:spPr>
          <a:xfrm>
            <a:off x="2679776" y="5935502"/>
            <a:ext cx="1149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31D2B"/>
                </a:solidFill>
                <a:latin typeface="Garamond"/>
                <a:cs typeface="Garamond"/>
              </a:rPr>
              <a:t>9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51" name="object 51"/>
          <p:cNvSpPr/>
          <p:nvPr/>
        </p:nvSpPr>
        <p:spPr>
          <a:xfrm>
            <a:off x="2607310" y="5944584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590B1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 txBox="1"/>
          <p:nvPr/>
        </p:nvSpPr>
        <p:spPr>
          <a:xfrm>
            <a:off x="2630449" y="6417372"/>
            <a:ext cx="18669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25" dirty="0">
                <a:solidFill>
                  <a:srgbClr val="A31D2B"/>
                </a:solidFill>
                <a:latin typeface="Garamond"/>
                <a:cs typeface="Garamond"/>
              </a:rPr>
              <a:t>10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53" name="object 53"/>
          <p:cNvSpPr/>
          <p:nvPr/>
        </p:nvSpPr>
        <p:spPr>
          <a:xfrm>
            <a:off x="2607310" y="6413753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5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590B1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 txBox="1"/>
          <p:nvPr/>
        </p:nvSpPr>
        <p:spPr>
          <a:xfrm>
            <a:off x="1652231" y="6823772"/>
            <a:ext cx="1657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25" dirty="0">
                <a:solidFill>
                  <a:srgbClr val="A31D2B"/>
                </a:solidFill>
                <a:latin typeface="Garamond"/>
                <a:cs typeface="Garamond"/>
              </a:rPr>
              <a:t>11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55" name="object 55"/>
          <p:cNvSpPr/>
          <p:nvPr/>
        </p:nvSpPr>
        <p:spPr>
          <a:xfrm>
            <a:off x="1614169" y="6820154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5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590B1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 txBox="1"/>
          <p:nvPr/>
        </p:nvSpPr>
        <p:spPr>
          <a:xfrm>
            <a:off x="2645371" y="7216936"/>
            <a:ext cx="1657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25" dirty="0">
                <a:solidFill>
                  <a:srgbClr val="A31D2B"/>
                </a:solidFill>
                <a:latin typeface="Garamond"/>
                <a:cs typeface="Garamond"/>
              </a:rPr>
              <a:t>12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57" name="object 57"/>
          <p:cNvSpPr/>
          <p:nvPr/>
        </p:nvSpPr>
        <p:spPr>
          <a:xfrm>
            <a:off x="2607310" y="7213317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5">
                <a:moveTo>
                  <a:pt x="129667" y="259333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6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6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3"/>
                </a:lnTo>
                <a:close/>
              </a:path>
            </a:pathLst>
          </a:custGeom>
          <a:ln w="12700">
            <a:solidFill>
              <a:srgbClr val="590B1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 txBox="1"/>
          <p:nvPr/>
        </p:nvSpPr>
        <p:spPr>
          <a:xfrm>
            <a:off x="2692476" y="3838003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31D2B"/>
                </a:solidFill>
                <a:latin typeface="Garamond"/>
                <a:cs typeface="Garamond"/>
              </a:rPr>
              <a:t>5</a:t>
            </a:r>
            <a:endParaRPr sz="1400">
              <a:latin typeface="Garamond"/>
              <a:cs typeface="Garamond"/>
            </a:endParaRPr>
          </a:p>
        </p:txBody>
      </p:sp>
      <p:grpSp>
        <p:nvGrpSpPr>
          <p:cNvPr id="59" name="object 59"/>
          <p:cNvGrpSpPr/>
          <p:nvPr/>
        </p:nvGrpSpPr>
        <p:grpSpPr>
          <a:xfrm>
            <a:off x="2600960" y="3765296"/>
            <a:ext cx="272415" cy="426084"/>
            <a:chOff x="2600960" y="3765296"/>
            <a:chExt cx="272415" cy="426084"/>
          </a:xfrm>
        </p:grpSpPr>
        <p:sp>
          <p:nvSpPr>
            <p:cNvPr id="60" name="object 60"/>
            <p:cNvSpPr/>
            <p:nvPr/>
          </p:nvSpPr>
          <p:spPr>
            <a:xfrm>
              <a:off x="2607310" y="3847084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259334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close/>
                </a:path>
              </a:pathLst>
            </a:custGeom>
            <a:ln w="12700">
              <a:solidFill>
                <a:srgbClr val="590B1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2736977" y="3812723"/>
              <a:ext cx="0" cy="38100"/>
            </a:xfrm>
            <a:custGeom>
              <a:avLst/>
              <a:gdLst/>
              <a:ahLst/>
              <a:cxnLst/>
              <a:rect l="l" t="t" r="r" b="b"/>
              <a:pathLst>
                <a:path h="38100">
                  <a:moveTo>
                    <a:pt x="0" y="0"/>
                  </a:moveTo>
                  <a:lnTo>
                    <a:pt x="0" y="37719"/>
                  </a:lnTo>
                </a:path>
              </a:pathLst>
            </a:custGeom>
            <a:ln w="12700">
              <a:solidFill>
                <a:srgbClr val="590B1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2687383" y="3765296"/>
              <a:ext cx="99695" cy="53340"/>
            </a:xfrm>
            <a:custGeom>
              <a:avLst/>
              <a:gdLst/>
              <a:ahLst/>
              <a:cxnLst/>
              <a:rect l="l" t="t" r="r" b="b"/>
              <a:pathLst>
                <a:path w="99694" h="53339">
                  <a:moveTo>
                    <a:pt x="49593" y="0"/>
                  </a:moveTo>
                  <a:lnTo>
                    <a:pt x="0" y="53340"/>
                  </a:lnTo>
                  <a:lnTo>
                    <a:pt x="99187" y="53340"/>
                  </a:lnTo>
                  <a:lnTo>
                    <a:pt x="49593" y="0"/>
                  </a:lnTo>
                  <a:close/>
                </a:path>
              </a:pathLst>
            </a:custGeom>
            <a:solidFill>
              <a:srgbClr val="590B1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2736977" y="4105855"/>
              <a:ext cx="0" cy="38100"/>
            </a:xfrm>
            <a:custGeom>
              <a:avLst/>
              <a:gdLst/>
              <a:ahLst/>
              <a:cxnLst/>
              <a:rect l="l" t="t" r="r" b="b"/>
              <a:pathLst>
                <a:path h="38100">
                  <a:moveTo>
                    <a:pt x="0" y="37719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590B1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2687383" y="4137661"/>
              <a:ext cx="99695" cy="53340"/>
            </a:xfrm>
            <a:custGeom>
              <a:avLst/>
              <a:gdLst/>
              <a:ahLst/>
              <a:cxnLst/>
              <a:rect l="l" t="t" r="r" b="b"/>
              <a:pathLst>
                <a:path w="99694" h="53339">
                  <a:moveTo>
                    <a:pt x="99187" y="0"/>
                  </a:moveTo>
                  <a:lnTo>
                    <a:pt x="0" y="0"/>
                  </a:lnTo>
                  <a:lnTo>
                    <a:pt x="49593" y="53339"/>
                  </a:lnTo>
                  <a:lnTo>
                    <a:pt x="99187" y="0"/>
                  </a:lnTo>
                  <a:close/>
                </a:path>
              </a:pathLst>
            </a:custGeom>
            <a:solidFill>
              <a:srgbClr val="590B1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5" name="object 65"/>
          <p:cNvSpPr txBox="1"/>
          <p:nvPr/>
        </p:nvSpPr>
        <p:spPr>
          <a:xfrm>
            <a:off x="8010762" y="188267"/>
            <a:ext cx="2291715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The</a:t>
            </a:r>
            <a:r>
              <a:rPr sz="800" spc="75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Seal</a:t>
            </a:r>
            <a:r>
              <a:rPr sz="800" spc="8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of</a:t>
            </a:r>
            <a:r>
              <a:rPr sz="800" spc="9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Cotton</a:t>
            </a:r>
            <a:r>
              <a:rPr sz="800" spc="8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is</a:t>
            </a:r>
            <a:r>
              <a:rPr sz="800" spc="8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a</a:t>
            </a:r>
            <a:r>
              <a:rPr sz="800" spc="8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trademark</a:t>
            </a:r>
            <a:r>
              <a:rPr sz="800" spc="75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of</a:t>
            </a:r>
            <a:r>
              <a:rPr sz="800" spc="9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Cotton</a:t>
            </a:r>
            <a:r>
              <a:rPr sz="800" spc="8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spc="-10" dirty="0">
                <a:solidFill>
                  <a:srgbClr val="539E9F"/>
                </a:solidFill>
                <a:latin typeface="Arial Narrow"/>
                <a:cs typeface="Arial Narrow"/>
              </a:rPr>
              <a:t>Incorporated.</a:t>
            </a:r>
            <a:endParaRPr sz="800">
              <a:latin typeface="Arial Narrow"/>
              <a:cs typeface="Arial Narrow"/>
            </a:endParaRPr>
          </a:p>
        </p:txBody>
      </p:sp>
      <p:pic>
        <p:nvPicPr>
          <p:cNvPr id="66" name="object 66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5864859" y="7325978"/>
            <a:ext cx="740371" cy="740371"/>
          </a:xfrm>
          <a:prstGeom prst="rect">
            <a:avLst/>
          </a:prstGeom>
        </p:spPr>
      </p:pic>
      <p:pic>
        <p:nvPicPr>
          <p:cNvPr id="67" name="object 67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6822163" y="7346667"/>
            <a:ext cx="702696" cy="702696"/>
          </a:xfrm>
          <a:prstGeom prst="rect">
            <a:avLst/>
          </a:prstGeom>
        </p:spPr>
      </p:pic>
      <p:pic>
        <p:nvPicPr>
          <p:cNvPr id="68" name="object 68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8683093" y="7317917"/>
            <a:ext cx="597392" cy="530394"/>
          </a:xfrm>
          <a:prstGeom prst="rect">
            <a:avLst/>
          </a:prstGeom>
        </p:spPr>
      </p:pic>
      <p:sp>
        <p:nvSpPr>
          <p:cNvPr id="69" name="object 69"/>
          <p:cNvSpPr txBox="1"/>
          <p:nvPr/>
        </p:nvSpPr>
        <p:spPr>
          <a:xfrm>
            <a:off x="8753093" y="7881928"/>
            <a:ext cx="45974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6195" marR="5080" indent="-24130">
              <a:lnSpc>
                <a:spcPct val="100000"/>
              </a:lnSpc>
              <a:spcBef>
                <a:spcPts val="100"/>
              </a:spcBef>
            </a:pPr>
            <a:r>
              <a:rPr sz="700" dirty="0">
                <a:solidFill>
                  <a:srgbClr val="231F20"/>
                </a:solidFill>
                <a:latin typeface="Arial Narrow"/>
                <a:cs typeface="Arial Narrow"/>
              </a:rPr>
              <a:t>Amish</a:t>
            </a:r>
            <a:r>
              <a:rPr sz="700" spc="70" dirty="0">
                <a:solidFill>
                  <a:srgbClr val="231F20"/>
                </a:solidFill>
                <a:latin typeface="Arial Narrow"/>
                <a:cs typeface="Arial Narrow"/>
              </a:rPr>
              <a:t> </a:t>
            </a:r>
            <a:r>
              <a:rPr sz="700" spc="-20" dirty="0">
                <a:solidFill>
                  <a:srgbClr val="231F20"/>
                </a:solidFill>
                <a:latin typeface="Arial Narrow"/>
                <a:cs typeface="Arial Narrow"/>
              </a:rPr>
              <a:t>Wood</a:t>
            </a:r>
            <a:r>
              <a:rPr sz="700" spc="500" dirty="0">
                <a:solidFill>
                  <a:srgbClr val="231F20"/>
                </a:solidFill>
                <a:latin typeface="Arial Narrow"/>
                <a:cs typeface="Arial Narrow"/>
              </a:rPr>
              <a:t> </a:t>
            </a:r>
            <a:r>
              <a:rPr sz="700" spc="-10" dirty="0">
                <a:solidFill>
                  <a:srgbClr val="231F20"/>
                </a:solidFill>
                <a:latin typeface="Arial Narrow"/>
                <a:cs typeface="Arial Narrow"/>
              </a:rPr>
              <a:t>Foundation</a:t>
            </a:r>
            <a:endParaRPr sz="700">
              <a:latin typeface="Arial Narrow"/>
              <a:cs typeface="Arial Narrow"/>
            </a:endParaRPr>
          </a:p>
        </p:txBody>
      </p:sp>
      <p:pic>
        <p:nvPicPr>
          <p:cNvPr id="70" name="object 70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9500666" y="7317905"/>
            <a:ext cx="784235" cy="527633"/>
          </a:xfrm>
          <a:prstGeom prst="rect">
            <a:avLst/>
          </a:prstGeom>
        </p:spPr>
      </p:pic>
      <p:sp>
        <p:nvSpPr>
          <p:cNvPr id="71" name="object 71"/>
          <p:cNvSpPr txBox="1"/>
          <p:nvPr/>
        </p:nvSpPr>
        <p:spPr>
          <a:xfrm>
            <a:off x="9602127" y="7900217"/>
            <a:ext cx="58610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3670" marR="5080" indent="-141605">
              <a:lnSpc>
                <a:spcPct val="100000"/>
              </a:lnSpc>
              <a:spcBef>
                <a:spcPts val="100"/>
              </a:spcBef>
            </a:pPr>
            <a:r>
              <a:rPr sz="700" dirty="0">
                <a:solidFill>
                  <a:srgbClr val="231F20"/>
                </a:solidFill>
                <a:latin typeface="Arial Narrow"/>
                <a:cs typeface="Arial Narrow"/>
              </a:rPr>
              <a:t>Adjustable</a:t>
            </a:r>
            <a:r>
              <a:rPr sz="700" spc="110" dirty="0">
                <a:solidFill>
                  <a:srgbClr val="231F20"/>
                </a:solidFill>
                <a:latin typeface="Arial Narrow"/>
                <a:cs typeface="Arial Narrow"/>
              </a:rPr>
              <a:t> </a:t>
            </a:r>
            <a:r>
              <a:rPr sz="700" spc="-20" dirty="0">
                <a:solidFill>
                  <a:srgbClr val="231F20"/>
                </a:solidFill>
                <a:latin typeface="Arial Narrow"/>
                <a:cs typeface="Arial Narrow"/>
              </a:rPr>
              <a:t>Base</a:t>
            </a:r>
            <a:r>
              <a:rPr sz="700" spc="500" dirty="0">
                <a:solidFill>
                  <a:srgbClr val="231F20"/>
                </a:solidFill>
                <a:latin typeface="Arial Narrow"/>
                <a:cs typeface="Arial Narrow"/>
              </a:rPr>
              <a:t> </a:t>
            </a:r>
            <a:r>
              <a:rPr sz="700" spc="-10" dirty="0">
                <a:solidFill>
                  <a:srgbClr val="231F20"/>
                </a:solidFill>
                <a:latin typeface="Arial Narrow"/>
                <a:cs typeface="Arial Narrow"/>
              </a:rPr>
              <a:t>Friendly</a:t>
            </a:r>
            <a:endParaRPr sz="700">
              <a:latin typeface="Arial Narrow"/>
              <a:cs typeface="Arial Narrow"/>
            </a:endParaRPr>
          </a:p>
        </p:txBody>
      </p:sp>
      <p:pic>
        <p:nvPicPr>
          <p:cNvPr id="72" name="object 72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4700311" y="7186273"/>
            <a:ext cx="1042205" cy="1042205"/>
          </a:xfrm>
          <a:prstGeom prst="rect">
            <a:avLst/>
          </a:prstGeom>
        </p:spPr>
      </p:pic>
      <p:pic>
        <p:nvPicPr>
          <p:cNvPr id="73" name="object 73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7640649" y="7405725"/>
            <a:ext cx="914990" cy="54311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20" dirty="0"/>
              <a:t>Prestige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256299" y="4188965"/>
            <a:ext cx="2720340" cy="27063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3500" i="1" spc="85" dirty="0">
                <a:solidFill>
                  <a:srgbClr val="A31D2B"/>
                </a:solidFill>
                <a:latin typeface="Garamond"/>
                <a:cs typeface="Garamond"/>
              </a:rPr>
              <a:t>Luxury</a:t>
            </a:r>
            <a:r>
              <a:rPr sz="3500" i="1" spc="-16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3500" i="1" spc="105" dirty="0">
                <a:solidFill>
                  <a:srgbClr val="A31D2B"/>
                </a:solidFill>
                <a:latin typeface="Garamond"/>
                <a:cs typeface="Garamond"/>
              </a:rPr>
              <a:t>Firm</a:t>
            </a:r>
            <a:endParaRPr sz="3500">
              <a:latin typeface="Garamond"/>
              <a:cs typeface="Garamond"/>
            </a:endParaRPr>
          </a:p>
          <a:p>
            <a:pPr marL="2540" algn="ctr">
              <a:lnSpc>
                <a:spcPct val="100000"/>
              </a:lnSpc>
              <a:spcBef>
                <a:spcPts val="2950"/>
              </a:spcBef>
            </a:pPr>
            <a:r>
              <a:rPr sz="1800" spc="-10" dirty="0">
                <a:solidFill>
                  <a:srgbClr val="A8ADC1"/>
                </a:solidFill>
                <a:latin typeface="Lucida Sans"/>
                <a:cs typeface="Lucida Sans"/>
              </a:rPr>
              <a:t>Signature</a:t>
            </a:r>
            <a:r>
              <a:rPr sz="1800" spc="-110" dirty="0">
                <a:solidFill>
                  <a:srgbClr val="A8ADC1"/>
                </a:solidFill>
                <a:latin typeface="Lucida Sans"/>
                <a:cs typeface="Lucida Sans"/>
              </a:rPr>
              <a:t> </a:t>
            </a:r>
            <a:r>
              <a:rPr sz="1800" spc="-10" dirty="0">
                <a:solidFill>
                  <a:srgbClr val="A8ADC1"/>
                </a:solidFill>
                <a:latin typeface="Lucida Sans"/>
                <a:cs typeface="Lucida Sans"/>
              </a:rPr>
              <a:t>Collection</a:t>
            </a:r>
            <a:endParaRPr sz="1800">
              <a:latin typeface="Lucida Sans"/>
              <a:cs typeface="Lucida Sans"/>
            </a:endParaRPr>
          </a:p>
          <a:p>
            <a:pPr marL="151130" marR="143510" indent="6350" algn="ctr">
              <a:lnSpc>
                <a:spcPct val="125000"/>
              </a:lnSpc>
              <a:spcBef>
                <a:spcPts val="1190"/>
              </a:spcBef>
            </a:pPr>
            <a:r>
              <a:rPr sz="1000" spc="75" dirty="0">
                <a:solidFill>
                  <a:srgbClr val="231F20"/>
                </a:solidFill>
                <a:latin typeface="Verdana"/>
                <a:cs typeface="Verdana"/>
              </a:rPr>
              <a:t>HD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offers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65" dirty="0">
                <a:solidFill>
                  <a:srgbClr val="231F20"/>
                </a:solidFill>
                <a:latin typeface="Verdana"/>
                <a:cs typeface="Verdana"/>
              </a:rPr>
              <a:t>unmatched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value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55" dirty="0">
                <a:solidFill>
                  <a:srgbClr val="231F20"/>
                </a:solidFill>
                <a:latin typeface="Verdana"/>
                <a:cs typeface="Verdana"/>
              </a:rPr>
              <a:t>and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Verdana"/>
                <a:cs typeface="Verdana"/>
              </a:rPr>
              <a:t>is </a:t>
            </a:r>
            <a:r>
              <a:rPr sz="1000" spc="60" dirty="0">
                <a:solidFill>
                  <a:srgbClr val="231F20"/>
                </a:solidFill>
                <a:latin typeface="Verdana"/>
                <a:cs typeface="Verdana"/>
              </a:rPr>
              <a:t>designed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for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those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70" dirty="0">
                <a:solidFill>
                  <a:srgbClr val="231F20"/>
                </a:solidFill>
                <a:latin typeface="Verdana"/>
                <a:cs typeface="Verdana"/>
              </a:rPr>
              <a:t>who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40" dirty="0">
                <a:solidFill>
                  <a:srgbClr val="231F20"/>
                </a:solidFill>
                <a:latin typeface="Verdana"/>
                <a:cs typeface="Verdana"/>
              </a:rPr>
              <a:t>appreciate</a:t>
            </a:r>
            <a:endParaRPr sz="1000">
              <a:latin typeface="Verdana"/>
              <a:cs typeface="Verdana"/>
            </a:endParaRPr>
          </a:p>
          <a:p>
            <a:pPr marL="12700" marR="5080" indent="-635" algn="ctr">
              <a:lnSpc>
                <a:spcPct val="125000"/>
              </a:lnSpc>
            </a:pP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traditional</a:t>
            </a:r>
            <a:r>
              <a:rPr sz="1000" spc="9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quality.</a:t>
            </a:r>
            <a:r>
              <a:rPr sz="1000" spc="10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55" dirty="0">
                <a:solidFill>
                  <a:srgbClr val="231F20"/>
                </a:solidFill>
                <a:latin typeface="Verdana"/>
                <a:cs typeface="Verdana"/>
              </a:rPr>
              <a:t>No</a:t>
            </a:r>
            <a:r>
              <a:rPr sz="1000" spc="10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corners</a:t>
            </a:r>
            <a:r>
              <a:rPr sz="1000" spc="10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are</a:t>
            </a:r>
            <a:r>
              <a:rPr sz="1000" spc="9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-20" dirty="0">
                <a:solidFill>
                  <a:srgbClr val="231F20"/>
                </a:solidFill>
                <a:latin typeface="Verdana"/>
                <a:cs typeface="Verdana"/>
              </a:rPr>
              <a:t>cut, </a:t>
            </a:r>
            <a:r>
              <a:rPr sz="1000" spc="50" dirty="0">
                <a:solidFill>
                  <a:srgbClr val="231F20"/>
                </a:solidFill>
                <a:latin typeface="Verdana"/>
                <a:cs typeface="Verdana"/>
              </a:rPr>
              <a:t>no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concessions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are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made,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55" dirty="0">
                <a:solidFill>
                  <a:srgbClr val="231F20"/>
                </a:solidFill>
                <a:latin typeface="Verdana"/>
                <a:cs typeface="Verdana"/>
              </a:rPr>
              <a:t>and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only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Verdana"/>
                <a:cs typeface="Verdana"/>
              </a:rPr>
              <a:t>the </a:t>
            </a:r>
            <a:r>
              <a:rPr sz="1000" spc="-20" dirty="0">
                <a:solidFill>
                  <a:srgbClr val="231F20"/>
                </a:solidFill>
                <a:latin typeface="Verdana"/>
                <a:cs typeface="Verdana"/>
              </a:rPr>
              <a:t>f</a:t>
            </a:r>
            <a:r>
              <a:rPr sz="1000" spc="-16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inest</a:t>
            </a:r>
            <a:r>
              <a:rPr sz="1000" spc="19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materials</a:t>
            </a:r>
            <a:r>
              <a:rPr sz="1000" spc="19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are</a:t>
            </a:r>
            <a:r>
              <a:rPr sz="1000" spc="19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rdana"/>
                <a:cs typeface="Verdana"/>
              </a:rPr>
              <a:t>sourced.</a:t>
            </a:r>
            <a:endParaRPr sz="1000">
              <a:latin typeface="Verdana"/>
              <a:cs typeface="Verdana"/>
            </a:endParaRPr>
          </a:p>
          <a:p>
            <a:pPr marL="5080" algn="ctr">
              <a:lnSpc>
                <a:spcPct val="100000"/>
              </a:lnSpc>
              <a:spcBef>
                <a:spcPts val="950"/>
              </a:spcBef>
            </a:pPr>
            <a:r>
              <a:rPr sz="1800" b="1" i="1" spc="-10" dirty="0">
                <a:solidFill>
                  <a:srgbClr val="A8ADC1"/>
                </a:solidFill>
                <a:latin typeface="Times New Roman"/>
                <a:cs typeface="Times New Roman"/>
              </a:rPr>
              <a:t>#7431</a:t>
            </a:r>
            <a:endParaRPr sz="1800">
              <a:latin typeface="Times New Roman"/>
              <a:cs typeface="Times New Roman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1080008" y="292608"/>
            <a:ext cx="3072765" cy="7875905"/>
            <a:chOff x="1080008" y="292608"/>
            <a:chExt cx="3072765" cy="7875905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80008" y="292608"/>
              <a:ext cx="3072383" cy="3072384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822787" y="2747309"/>
              <a:ext cx="800762" cy="10610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68626" y="7065264"/>
              <a:ext cx="1295146" cy="110276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63981" y="1662176"/>
            <a:ext cx="3852088" cy="6567423"/>
            <a:chOff x="763981" y="1662176"/>
            <a:chExt cx="3852088" cy="6567423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7387" y="6978167"/>
              <a:ext cx="3657600" cy="1251432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87399" y="5692140"/>
              <a:ext cx="3587877" cy="180848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87399" y="6437376"/>
              <a:ext cx="1978533" cy="1449324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59709" y="6033008"/>
              <a:ext cx="1356360" cy="176479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87387" y="5565140"/>
              <a:ext cx="3657600" cy="1280172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87399" y="5208523"/>
              <a:ext cx="3657600" cy="1280160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87387" y="4721555"/>
              <a:ext cx="3657600" cy="1280147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87387" y="4132579"/>
              <a:ext cx="3657600" cy="1280172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87399" y="3859529"/>
              <a:ext cx="3657600" cy="1280160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87399" y="3396488"/>
              <a:ext cx="3657600" cy="1280160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87399" y="2904235"/>
              <a:ext cx="3657600" cy="1280160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63981" y="2408935"/>
              <a:ext cx="3717036" cy="1280172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763981" y="2034539"/>
              <a:ext cx="3717036" cy="1280147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787387" y="1662176"/>
              <a:ext cx="3657612" cy="1280160"/>
            </a:xfrm>
            <a:prstGeom prst="rect">
              <a:avLst/>
            </a:prstGeom>
          </p:spPr>
        </p:pic>
      </p:grpSp>
      <p:sp>
        <p:nvSpPr>
          <p:cNvPr id="28" name="object 28"/>
          <p:cNvSpPr txBox="1"/>
          <p:nvPr/>
        </p:nvSpPr>
        <p:spPr>
          <a:xfrm>
            <a:off x="1363344" y="406780"/>
            <a:ext cx="2496820" cy="1431290"/>
          </a:xfrm>
          <a:prstGeom prst="rect">
            <a:avLst/>
          </a:prstGeom>
          <a:noFill/>
        </p:spPr>
        <p:txBody>
          <a:bodyPr vert="horz" wrap="square" lIns="0" tIns="5080" rIns="0" bIns="0" rtlCol="0">
            <a:spAutoFit/>
          </a:bodyPr>
          <a:lstStyle/>
          <a:p>
            <a:pPr marL="8890" algn="ctr">
              <a:lnSpc>
                <a:spcPct val="100000"/>
              </a:lnSpc>
              <a:spcBef>
                <a:spcPts val="40"/>
              </a:spcBef>
            </a:pPr>
            <a:r>
              <a:rPr sz="4000" b="1" spc="-10" dirty="0">
                <a:solidFill>
                  <a:srgbClr val="FFFFFF"/>
                </a:solidFill>
                <a:latin typeface="Garamond"/>
                <a:cs typeface="Garamond"/>
              </a:rPr>
              <a:t>Prestige</a:t>
            </a:r>
            <a:endParaRPr sz="4000" dirty="0">
              <a:latin typeface="Garamond"/>
              <a:cs typeface="Garamond"/>
            </a:endParaRPr>
          </a:p>
          <a:p>
            <a:pPr marL="8890" algn="ctr">
              <a:lnSpc>
                <a:spcPct val="100000"/>
              </a:lnSpc>
              <a:spcBef>
                <a:spcPts val="600"/>
              </a:spcBef>
            </a:pPr>
            <a:r>
              <a:rPr sz="3500" i="1" spc="85" dirty="0">
                <a:solidFill>
                  <a:srgbClr val="FFFFFF"/>
                </a:solidFill>
                <a:latin typeface="Garamond"/>
                <a:cs typeface="Garamond"/>
              </a:rPr>
              <a:t>Luxury</a:t>
            </a:r>
            <a:r>
              <a:rPr sz="3500" i="1" spc="-165" dirty="0">
                <a:solidFill>
                  <a:srgbClr val="FFFFFF"/>
                </a:solidFill>
                <a:latin typeface="Garamond"/>
                <a:cs typeface="Garamond"/>
              </a:rPr>
              <a:t> </a:t>
            </a:r>
            <a:r>
              <a:rPr sz="3500" i="1" spc="105" dirty="0">
                <a:solidFill>
                  <a:srgbClr val="FFFFFF"/>
                </a:solidFill>
                <a:latin typeface="Garamond"/>
                <a:cs typeface="Garamond"/>
              </a:rPr>
              <a:t>Firm</a:t>
            </a:r>
            <a:endParaRPr sz="3500" dirty="0">
              <a:latin typeface="Garamond"/>
              <a:cs typeface="Garamond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293842" y="4347267"/>
            <a:ext cx="198755" cy="1727200"/>
          </a:xfrm>
          <a:prstGeom prst="rect">
            <a:avLst/>
          </a:prstGeom>
        </p:spPr>
        <p:txBody>
          <a:bodyPr vert="vert270" wrap="square" lIns="0" tIns="209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S</a:t>
            </a:r>
            <a:r>
              <a:rPr sz="1000" spc="170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I</a:t>
            </a:r>
            <a:r>
              <a:rPr sz="1000" spc="175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G</a:t>
            </a:r>
            <a:r>
              <a:rPr sz="1000" spc="175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N</a:t>
            </a:r>
            <a:r>
              <a:rPr sz="1000" spc="170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A</a:t>
            </a:r>
            <a:r>
              <a:rPr sz="1000" spc="175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T</a:t>
            </a:r>
            <a:r>
              <a:rPr sz="1000" spc="175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U</a:t>
            </a:r>
            <a:r>
              <a:rPr sz="1000" spc="175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R</a:t>
            </a:r>
            <a:r>
              <a:rPr sz="1000" spc="170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spc="-50" dirty="0">
                <a:solidFill>
                  <a:srgbClr val="A31D2B"/>
                </a:solidFill>
                <a:latin typeface="Lucida Sans"/>
                <a:cs typeface="Lucida Sans"/>
              </a:rPr>
              <a:t>E</a:t>
            </a:r>
            <a:endParaRPr sz="1000">
              <a:latin typeface="Lucida Sans"/>
              <a:cs typeface="Lucida Sans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293842" y="2155279"/>
            <a:ext cx="198755" cy="1930400"/>
          </a:xfrm>
          <a:prstGeom prst="rect">
            <a:avLst/>
          </a:prstGeom>
        </p:spPr>
        <p:txBody>
          <a:bodyPr vert="vert270" wrap="square" lIns="0" tIns="209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C</a:t>
            </a:r>
            <a:r>
              <a:rPr sz="1000" spc="165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O</a:t>
            </a:r>
            <a:r>
              <a:rPr sz="1000" spc="165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L</a:t>
            </a:r>
            <a:r>
              <a:rPr sz="1000" spc="170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L</a:t>
            </a:r>
            <a:r>
              <a:rPr sz="1000" spc="165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E</a:t>
            </a:r>
            <a:r>
              <a:rPr sz="1000" spc="170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C</a:t>
            </a:r>
            <a:r>
              <a:rPr sz="1000" spc="165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T</a:t>
            </a:r>
            <a:r>
              <a:rPr sz="1000" spc="170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I</a:t>
            </a:r>
            <a:r>
              <a:rPr sz="1000" spc="165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O</a:t>
            </a:r>
            <a:r>
              <a:rPr sz="1000" spc="170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spc="-50" dirty="0">
                <a:solidFill>
                  <a:srgbClr val="A31D2B"/>
                </a:solidFill>
                <a:latin typeface="Lucida Sans"/>
                <a:cs typeface="Lucida Sans"/>
              </a:rPr>
              <a:t>N</a:t>
            </a:r>
            <a:endParaRPr sz="1000">
              <a:latin typeface="Lucida Sans"/>
              <a:cs typeface="Lucida Sans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4661849" y="209231"/>
            <a:ext cx="194183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b="1" spc="-20" dirty="0">
                <a:solidFill>
                  <a:srgbClr val="A31D2B"/>
                </a:solidFill>
                <a:latin typeface="Garamond"/>
                <a:cs typeface="Garamond"/>
              </a:rPr>
              <a:t>KEY</a:t>
            </a:r>
            <a:r>
              <a:rPr sz="1500" b="1" spc="-4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500" b="1" spc="-50" dirty="0">
                <a:solidFill>
                  <a:srgbClr val="A31D2B"/>
                </a:solidFill>
                <a:latin typeface="Garamond"/>
                <a:cs typeface="Garamond"/>
              </a:rPr>
              <a:t>FEATURES </a:t>
            </a:r>
            <a:r>
              <a:rPr sz="1500" spc="-20" dirty="0">
                <a:solidFill>
                  <a:srgbClr val="A31D2B"/>
                </a:solidFill>
                <a:latin typeface="Baskerville Old Face"/>
                <a:cs typeface="Baskerville Old Face"/>
              </a:rPr>
              <a:t>#7431</a:t>
            </a:r>
            <a:endParaRPr sz="1500">
              <a:latin typeface="Baskerville Old Face"/>
              <a:cs typeface="Baskerville Old Face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4832348" y="482704"/>
            <a:ext cx="5445760" cy="683640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1300" marR="76835" indent="-228600">
              <a:lnSpc>
                <a:spcPct val="122500"/>
              </a:lnSpc>
              <a:spcBef>
                <a:spcPts val="95"/>
              </a:spcBef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Designer</a:t>
            </a:r>
            <a:r>
              <a:rPr sz="1300" spc="9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Luxury</a:t>
            </a:r>
            <a:r>
              <a:rPr sz="1300" spc="10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Cooling</a:t>
            </a:r>
            <a:r>
              <a:rPr sz="1300" spc="10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Knit</a:t>
            </a:r>
            <a:r>
              <a:rPr sz="1300" spc="10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Fabric</a:t>
            </a:r>
            <a:r>
              <a:rPr sz="1300" spc="10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Made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phase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change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material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that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provides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2F252D"/>
                </a:solidFill>
                <a:latin typeface="Arial"/>
                <a:cs typeface="Arial"/>
              </a:rPr>
              <a:t>an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initial</a:t>
            </a:r>
            <a:r>
              <a:rPr sz="900" spc="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cooling</a:t>
            </a:r>
            <a:r>
              <a:rPr sz="900" spc="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sensation</a:t>
            </a:r>
            <a:r>
              <a:rPr sz="900" spc="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help</a:t>
            </a:r>
            <a:r>
              <a:rPr sz="900" spc="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you</a:t>
            </a:r>
            <a:r>
              <a:rPr sz="900" spc="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fall</a:t>
            </a:r>
            <a:r>
              <a:rPr sz="900" spc="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asleep</a:t>
            </a:r>
            <a:r>
              <a:rPr sz="900" spc="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faster</a:t>
            </a:r>
            <a:r>
              <a:rPr sz="900" spc="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ensures</a:t>
            </a:r>
            <a:r>
              <a:rPr sz="900" spc="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comfortable</a:t>
            </a:r>
            <a:r>
              <a:rPr sz="900" spc="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night’s</a:t>
            </a:r>
            <a:r>
              <a:rPr sz="900" spc="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sleep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from</a:t>
            </a:r>
            <a:r>
              <a:rPr sz="900" spc="1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start</a:t>
            </a:r>
            <a:r>
              <a:rPr sz="900" spc="1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finish.</a:t>
            </a:r>
            <a:endParaRPr sz="900">
              <a:latin typeface="Arial"/>
              <a:cs typeface="Arial"/>
            </a:endParaRPr>
          </a:p>
          <a:p>
            <a:pPr marL="241300" marR="108585" indent="-228600">
              <a:lnSpc>
                <a:spcPts val="1400"/>
              </a:lnSpc>
              <a:spcBef>
                <a:spcPts val="100"/>
              </a:spcBef>
              <a:buAutoNum type="arabicPeriod"/>
              <a:tabLst>
                <a:tab pos="241300" algn="l"/>
              </a:tabLst>
            </a:pPr>
            <a:r>
              <a:rPr sz="1300" spc="10" dirty="0">
                <a:solidFill>
                  <a:srgbClr val="A31D2B"/>
                </a:solidFill>
                <a:latin typeface="Garamond"/>
                <a:cs typeface="Garamond"/>
              </a:rPr>
              <a:t>Compression</a:t>
            </a:r>
            <a:r>
              <a:rPr sz="1300" spc="6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31D2B"/>
                </a:solidFill>
                <a:latin typeface="Garamond"/>
                <a:cs typeface="Garamond"/>
              </a:rPr>
              <a:t>Hand</a:t>
            </a:r>
            <a:r>
              <a:rPr sz="1300" spc="6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31D2B"/>
                </a:solidFill>
                <a:latin typeface="Garamond"/>
                <a:cs typeface="Garamond"/>
              </a:rPr>
              <a:t>Tufting</a:t>
            </a:r>
            <a:r>
              <a:rPr sz="1300" spc="6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Creates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loft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that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supports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body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virtually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reduce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0" dirty="0">
                <a:solidFill>
                  <a:srgbClr val="2F252D"/>
                </a:solidFill>
                <a:latin typeface="Arial"/>
                <a:cs typeface="Arial"/>
              </a:rPr>
              <a:t>body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impressions.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Hand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tufting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is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true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mark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quality.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Durable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fasteners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are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inserted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by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0" dirty="0">
                <a:solidFill>
                  <a:srgbClr val="2F252D"/>
                </a:solidFill>
                <a:latin typeface="Arial"/>
                <a:cs typeface="Arial"/>
              </a:rPr>
              <a:t>hand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through</a:t>
            </a:r>
            <a:r>
              <a:rPr sz="900" spc="12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all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layers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secure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upholstery.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This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time-intensive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technique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dramatically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reduces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body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impressions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provides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superb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support.</a:t>
            </a:r>
            <a:endParaRPr sz="900">
              <a:latin typeface="Arial"/>
              <a:cs typeface="Arial"/>
            </a:endParaRPr>
          </a:p>
          <a:p>
            <a:pPr marL="241300" marR="152400" indent="-228600">
              <a:lnSpc>
                <a:spcPts val="1400"/>
              </a:lnSpc>
              <a:buAutoNum type="arabicPeriod"/>
              <a:tabLst>
                <a:tab pos="241300" algn="l"/>
              </a:tabLst>
            </a:pPr>
            <a:r>
              <a:rPr sz="1300" spc="10" dirty="0">
                <a:solidFill>
                  <a:srgbClr val="A31D2B"/>
                </a:solidFill>
                <a:latin typeface="Garamond"/>
                <a:cs typeface="Garamond"/>
              </a:rPr>
              <a:t>Natural</a:t>
            </a:r>
            <a:r>
              <a:rPr sz="1300" spc="4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31D2B"/>
                </a:solidFill>
                <a:latin typeface="Garamond"/>
                <a:cs typeface="Garamond"/>
              </a:rPr>
              <a:t>FR</a:t>
            </a:r>
            <a:r>
              <a:rPr sz="1300" spc="4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31D2B"/>
                </a:solidFill>
                <a:latin typeface="Garamond"/>
                <a:cs typeface="Garamond"/>
              </a:rPr>
              <a:t>Rayon</a:t>
            </a:r>
            <a:r>
              <a:rPr sz="1300" spc="4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31D2B"/>
                </a:solidFill>
                <a:latin typeface="Garamond"/>
                <a:cs typeface="Garamond"/>
              </a:rPr>
              <a:t>Fiber</a:t>
            </a:r>
            <a:r>
              <a:rPr sz="1300" spc="4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fire-retardant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fiber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we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use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is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most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natural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design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0" dirty="0">
                <a:solidFill>
                  <a:srgbClr val="2F252D"/>
                </a:solidFill>
                <a:latin typeface="Arial"/>
                <a:cs typeface="Arial"/>
              </a:rPr>
              <a:t>made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from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Rayon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Silicate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combination.</a:t>
            </a:r>
            <a:endParaRPr sz="900">
              <a:latin typeface="Arial"/>
              <a:cs typeface="Arial"/>
            </a:endParaRPr>
          </a:p>
          <a:p>
            <a:pPr marL="241300" marR="203200" indent="-228600">
              <a:lnSpc>
                <a:spcPts val="1400"/>
              </a:lnSpc>
              <a:buAutoNum type="arabicPeriod"/>
              <a:tabLst>
                <a:tab pos="241300" algn="l"/>
              </a:tabLst>
            </a:pPr>
            <a:r>
              <a:rPr sz="1300" spc="20" dirty="0">
                <a:solidFill>
                  <a:srgbClr val="A31D2B"/>
                </a:solidFill>
                <a:latin typeface="Garamond"/>
                <a:cs typeface="Garamond"/>
              </a:rPr>
              <a:t>Silk,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31D2B"/>
                </a:solidFill>
                <a:latin typeface="Garamond"/>
                <a:cs typeface="Garamond"/>
              </a:rPr>
              <a:t>Wool,</a:t>
            </a:r>
            <a:r>
              <a:rPr sz="1300" spc="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20" dirty="0">
                <a:solidFill>
                  <a:srgbClr val="A31D2B"/>
                </a:solidFill>
                <a:latin typeface="Garamond"/>
                <a:cs typeface="Garamond"/>
              </a:rPr>
              <a:t>&amp;</a:t>
            </a:r>
            <a:r>
              <a:rPr sz="1300" spc="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20" dirty="0">
                <a:solidFill>
                  <a:srgbClr val="A31D2B"/>
                </a:solidFill>
                <a:latin typeface="Garamond"/>
                <a:cs typeface="Garamond"/>
              </a:rPr>
              <a:t>Cashmere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Naturally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regulates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temperature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wicks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away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moisture.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2F252D"/>
                </a:solidFill>
                <a:latin typeface="Arial"/>
                <a:cs typeface="Arial"/>
              </a:rPr>
              <a:t>The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perfect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blend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is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added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quilt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keep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you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comfortable,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cool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0" dirty="0">
                <a:solidFill>
                  <a:srgbClr val="2F252D"/>
                </a:solidFill>
                <a:latin typeface="Arial"/>
                <a:cs typeface="Arial"/>
              </a:rPr>
              <a:t>dry.</a:t>
            </a:r>
            <a:endParaRPr sz="900">
              <a:latin typeface="Arial"/>
              <a:cs typeface="Arial"/>
            </a:endParaRPr>
          </a:p>
          <a:p>
            <a:pPr marL="241300" marR="339090" indent="-228600" algn="just">
              <a:lnSpc>
                <a:spcPts val="1400"/>
              </a:lnSpc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Cooling</a:t>
            </a:r>
            <a:r>
              <a:rPr sz="1300" spc="9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Gel</a:t>
            </a:r>
            <a:r>
              <a:rPr sz="1300" spc="10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Contour</a:t>
            </a:r>
            <a:r>
              <a:rPr sz="1300" spc="9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31D2B"/>
                </a:solidFill>
                <a:latin typeface="Garamond"/>
                <a:cs typeface="Garamond"/>
              </a:rPr>
              <a:t>Foam</a:t>
            </a:r>
            <a:r>
              <a:rPr sz="1300" spc="10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infusion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cooling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gel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plush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quilting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foam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allows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it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better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mold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contours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your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body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providing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more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pressure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relief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support </a:t>
            </a:r>
            <a:r>
              <a:rPr sz="900" spc="30" dirty="0">
                <a:solidFill>
                  <a:srgbClr val="2F252D"/>
                </a:solidFill>
                <a:latin typeface="Arial"/>
                <a:cs typeface="Arial"/>
              </a:rPr>
              <a:t>throughout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3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mattress.</a:t>
            </a:r>
            <a:endParaRPr sz="900">
              <a:latin typeface="Arial"/>
              <a:cs typeface="Arial"/>
            </a:endParaRPr>
          </a:p>
          <a:p>
            <a:pPr marL="241300" marR="175895" indent="-228600">
              <a:lnSpc>
                <a:spcPts val="1400"/>
              </a:lnSpc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High-Density</a:t>
            </a:r>
            <a:r>
              <a:rPr sz="1300" spc="14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Support</a:t>
            </a:r>
            <a:r>
              <a:rPr sz="1300" spc="15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31D2B"/>
                </a:solidFill>
                <a:latin typeface="Garamond"/>
                <a:cs typeface="Garamond"/>
              </a:rPr>
              <a:t>Foam</a:t>
            </a:r>
            <a:r>
              <a:rPr sz="1300" spc="15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High-quality,</a:t>
            </a:r>
            <a:r>
              <a:rPr sz="900" spc="1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dense</a:t>
            </a:r>
            <a:r>
              <a:rPr sz="900" spc="1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1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foams</a:t>
            </a:r>
            <a:r>
              <a:rPr sz="900" spc="1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conform</a:t>
            </a:r>
            <a:r>
              <a:rPr sz="900" spc="1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your</a:t>
            </a:r>
            <a:r>
              <a:rPr sz="900" spc="1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body,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which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diminishes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uncomfortable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pressure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points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while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you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sleep.</a:t>
            </a:r>
            <a:endParaRPr sz="900">
              <a:latin typeface="Arial"/>
              <a:cs typeface="Arial"/>
            </a:endParaRPr>
          </a:p>
          <a:p>
            <a:pPr marL="241300" marR="213360" indent="-228600">
              <a:lnSpc>
                <a:spcPts val="1400"/>
              </a:lnSpc>
              <a:buAutoNum type="arabicPeriod"/>
              <a:tabLst>
                <a:tab pos="241300" algn="l"/>
              </a:tabLst>
            </a:pPr>
            <a:r>
              <a:rPr sz="1300" spc="10" dirty="0">
                <a:solidFill>
                  <a:srgbClr val="A31D2B"/>
                </a:solidFill>
                <a:latin typeface="Garamond"/>
                <a:cs typeface="Garamond"/>
              </a:rPr>
              <a:t>Natural</a:t>
            </a:r>
            <a:r>
              <a:rPr sz="1300" spc="4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31D2B"/>
                </a:solidFill>
                <a:latin typeface="Garamond"/>
                <a:cs typeface="Garamond"/>
              </a:rPr>
              <a:t>Latex</a:t>
            </a:r>
            <a:r>
              <a:rPr sz="1300" spc="4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31D2B"/>
                </a:solidFill>
                <a:latin typeface="Garamond"/>
                <a:cs typeface="Garamond"/>
              </a:rPr>
              <a:t>Lumbar</a:t>
            </a:r>
            <a:r>
              <a:rPr sz="1300" spc="4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31D2B"/>
                </a:solidFill>
                <a:latin typeface="Garamond"/>
                <a:cs typeface="Garamond"/>
              </a:rPr>
              <a:t>Support</a:t>
            </a:r>
            <a:r>
              <a:rPr sz="1300" spc="4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Provides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extra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where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you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need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it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most,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in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2F252D"/>
                </a:solidFill>
                <a:latin typeface="Arial"/>
                <a:cs typeface="Arial"/>
              </a:rPr>
              <a:t>the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center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third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your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body,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virtually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eliminating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sagging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in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center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mattress.</a:t>
            </a:r>
            <a:endParaRPr sz="900">
              <a:latin typeface="Arial"/>
              <a:cs typeface="Arial"/>
            </a:endParaRPr>
          </a:p>
          <a:p>
            <a:pPr marL="241300" marR="90805" indent="-228600">
              <a:lnSpc>
                <a:spcPts val="1400"/>
              </a:lnSpc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High-Density</a:t>
            </a:r>
            <a:r>
              <a:rPr sz="1300" spc="14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Copper</a:t>
            </a:r>
            <a:r>
              <a:rPr sz="1300" spc="14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Infused</a:t>
            </a:r>
            <a:r>
              <a:rPr sz="1300" spc="14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Memory</a:t>
            </a:r>
            <a:r>
              <a:rPr sz="1300" spc="14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31D2B"/>
                </a:solidFill>
                <a:latin typeface="Garamond"/>
                <a:cs typeface="Garamond"/>
              </a:rPr>
              <a:t>Foam</a:t>
            </a:r>
            <a:r>
              <a:rPr sz="1300" spc="14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Copper-infused</a:t>
            </a:r>
            <a:r>
              <a:rPr sz="900" spc="1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memory</a:t>
            </a:r>
            <a:r>
              <a:rPr sz="900" spc="1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foam</a:t>
            </a:r>
            <a:r>
              <a:rPr sz="900" spc="1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2F252D"/>
                </a:solidFill>
                <a:latin typeface="Arial"/>
                <a:cs typeface="Arial"/>
              </a:rPr>
              <a:t>is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designed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stay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cool,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clean,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more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supportive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by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combining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pressure-relieving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comfort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 of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memory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foam,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promoting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fresher,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more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restorative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sleep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experience.</a:t>
            </a:r>
            <a:endParaRPr sz="900">
              <a:latin typeface="Arial"/>
              <a:cs typeface="Arial"/>
            </a:endParaRPr>
          </a:p>
          <a:p>
            <a:pPr marL="241300" marR="26034" indent="-228600">
              <a:lnSpc>
                <a:spcPts val="1400"/>
              </a:lnSpc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5-Zone</a:t>
            </a:r>
            <a:r>
              <a:rPr sz="1300" spc="9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High-Density</a:t>
            </a:r>
            <a:r>
              <a:rPr sz="1300" spc="9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Performance</a:t>
            </a:r>
            <a:r>
              <a:rPr sz="1300" spc="9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31D2B"/>
                </a:solidFill>
                <a:latin typeface="Garamond"/>
                <a:cs typeface="Garamond"/>
              </a:rPr>
              <a:t>Foam</a:t>
            </a:r>
            <a:r>
              <a:rPr sz="1300" spc="9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Reduces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pressure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points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in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shoulder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2F252D"/>
                </a:solidFill>
                <a:latin typeface="Arial"/>
                <a:cs typeface="Arial"/>
              </a:rPr>
              <a:t>hip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areas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increases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in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lumbar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zone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behind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knees.</a:t>
            </a:r>
            <a:endParaRPr sz="900">
              <a:latin typeface="Arial"/>
              <a:cs typeface="Arial"/>
            </a:endParaRPr>
          </a:p>
          <a:p>
            <a:pPr marL="241300" marR="5080" indent="-228600">
              <a:lnSpc>
                <a:spcPts val="1400"/>
              </a:lnSpc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Bio</a:t>
            </a:r>
            <a:r>
              <a:rPr sz="1300" spc="7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Based</a:t>
            </a:r>
            <a:r>
              <a:rPr sz="1300" spc="7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Graphite</a:t>
            </a:r>
            <a:r>
              <a:rPr sz="1300" spc="7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Memory</a:t>
            </a:r>
            <a:r>
              <a:rPr sz="1300" spc="7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31D2B"/>
                </a:solidFill>
                <a:latin typeface="Garamond"/>
                <a:cs typeface="Garamond"/>
              </a:rPr>
              <a:t>Foam</a:t>
            </a:r>
            <a:r>
              <a:rPr sz="1300" spc="7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new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generation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plant-based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foam,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made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without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ozone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depleters,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formaldehyde,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or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phthalates.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This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28%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bio-based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foam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provides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uniform</a:t>
            </a:r>
            <a:r>
              <a:rPr sz="900" spc="5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support,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alleviates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pressure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points,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can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be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recycled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after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use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reduce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environmental impact.</a:t>
            </a:r>
            <a:endParaRPr sz="900">
              <a:latin typeface="Arial"/>
              <a:cs typeface="Arial"/>
            </a:endParaRPr>
          </a:p>
          <a:p>
            <a:pPr marL="241300" marR="78105" indent="-228600">
              <a:lnSpc>
                <a:spcPts val="1400"/>
              </a:lnSpc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Recycled</a:t>
            </a:r>
            <a:r>
              <a:rPr sz="1300" spc="13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31D2B"/>
                </a:solidFill>
                <a:latin typeface="Garamond"/>
                <a:cs typeface="Garamond"/>
              </a:rPr>
              <a:t>“Blue”</a:t>
            </a:r>
            <a:r>
              <a:rPr sz="1300" spc="13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Cotton</a:t>
            </a:r>
            <a:r>
              <a:rPr sz="1300" spc="13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Content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that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has</a:t>
            </a:r>
            <a:r>
              <a:rPr sz="900" spc="1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been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recycled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after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manufacturing</a:t>
            </a:r>
            <a:r>
              <a:rPr sz="900" spc="1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but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before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consumption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is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known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as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post-industrial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content,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like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pre-consumer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content.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By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utilizing</a:t>
            </a:r>
            <a:r>
              <a:rPr sz="900" spc="5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recycled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materials,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such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as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breathable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cotton,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we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can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minimize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our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carbon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footprint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2F252D"/>
                </a:solidFill>
                <a:latin typeface="Arial"/>
                <a:cs typeface="Arial"/>
              </a:rPr>
              <a:t>and 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promote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healthier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planet,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ultimately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leading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more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restful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sleep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for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both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you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earth.</a:t>
            </a:r>
            <a:endParaRPr sz="900">
              <a:latin typeface="Arial"/>
              <a:cs typeface="Arial"/>
            </a:endParaRPr>
          </a:p>
          <a:p>
            <a:pPr marL="241300" marR="257810" indent="-228600">
              <a:lnSpc>
                <a:spcPts val="1400"/>
              </a:lnSpc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910</a:t>
            </a:r>
            <a:r>
              <a:rPr sz="1300" spc="7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Ergonomic</a:t>
            </a:r>
            <a:r>
              <a:rPr sz="1300" spc="8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HD</a:t>
            </a:r>
            <a:r>
              <a:rPr sz="1300" spc="8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Pocket</a:t>
            </a:r>
            <a:r>
              <a:rPr sz="1300" spc="8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Spring</a:t>
            </a:r>
            <a:r>
              <a:rPr sz="1300" spc="8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910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pocketed</a:t>
            </a:r>
            <a:r>
              <a:rPr sz="900" spc="12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spring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mattress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offers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enhanced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motion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isolation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with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individually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wrapped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coils,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providing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optimum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support </a:t>
            </a:r>
            <a:r>
              <a:rPr sz="900" spc="30" dirty="0">
                <a:solidFill>
                  <a:srgbClr val="2F252D"/>
                </a:solidFill>
                <a:latin typeface="Arial"/>
                <a:cs typeface="Arial"/>
              </a:rPr>
              <a:t>throughout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3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30" dirty="0">
                <a:solidFill>
                  <a:srgbClr val="2F252D"/>
                </a:solidFill>
                <a:latin typeface="Arial"/>
                <a:cs typeface="Arial"/>
              </a:rPr>
              <a:t>entire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mattress.</a:t>
            </a:r>
            <a:endParaRPr sz="900">
              <a:latin typeface="Arial"/>
              <a:cs typeface="Arial"/>
            </a:endParaRPr>
          </a:p>
          <a:p>
            <a:pPr marL="241300" marR="180975" indent="-228600">
              <a:lnSpc>
                <a:spcPts val="1400"/>
              </a:lnSpc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Upholstery-Grade</a:t>
            </a:r>
            <a:r>
              <a:rPr sz="1300" spc="10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31D2B"/>
                </a:solidFill>
                <a:latin typeface="Garamond"/>
                <a:cs typeface="Garamond"/>
              </a:rPr>
              <a:t>Foam</a:t>
            </a:r>
            <a:r>
              <a:rPr sz="1300" spc="10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Encasement</a:t>
            </a:r>
            <a:r>
              <a:rPr sz="1300" spc="10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Permanently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seals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innerspring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360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degrees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around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deliver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durable,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more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comfortable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seating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edge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with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20%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more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sleeping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area.</a:t>
            </a:r>
            <a:endParaRPr sz="900">
              <a:latin typeface="Arial"/>
              <a:cs typeface="Arial"/>
            </a:endParaRPr>
          </a:p>
          <a:p>
            <a:pPr marL="241300" marR="224154" indent="-228600">
              <a:lnSpc>
                <a:spcPts val="1400"/>
              </a:lnSpc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High-Density</a:t>
            </a:r>
            <a:r>
              <a:rPr sz="1300" spc="12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Base</a:t>
            </a:r>
            <a:r>
              <a:rPr sz="1300" spc="12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31D2B"/>
                </a:solidFill>
                <a:latin typeface="Garamond"/>
                <a:cs typeface="Garamond"/>
              </a:rPr>
              <a:t>Foam</a:t>
            </a:r>
            <a:r>
              <a:rPr sz="1300" spc="12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Provides</a:t>
            </a:r>
            <a:r>
              <a:rPr sz="900" spc="1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deep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under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pocket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spring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while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further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reducing</a:t>
            </a:r>
            <a:r>
              <a:rPr sz="900" spc="2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motion</a:t>
            </a:r>
            <a:r>
              <a:rPr sz="900" spc="2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transfer.</a:t>
            </a:r>
            <a:endParaRPr sz="900">
              <a:latin typeface="Arial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2692476" y="1895791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95" dirty="0">
                <a:solidFill>
                  <a:srgbClr val="A31D2B"/>
                </a:solidFill>
                <a:latin typeface="Garamond"/>
                <a:cs typeface="Garamond"/>
              </a:rPr>
              <a:t>1</a:t>
            </a:r>
            <a:endParaRPr sz="1400">
              <a:latin typeface="Garamond"/>
              <a:cs typeface="Garamond"/>
            </a:endParaRPr>
          </a:p>
        </p:txBody>
      </p:sp>
      <p:grpSp>
        <p:nvGrpSpPr>
          <p:cNvPr id="34" name="object 34"/>
          <p:cNvGrpSpPr/>
          <p:nvPr/>
        </p:nvGrpSpPr>
        <p:grpSpPr>
          <a:xfrm>
            <a:off x="1664970" y="1898523"/>
            <a:ext cx="1208405" cy="563880"/>
            <a:chOff x="1664970" y="1898523"/>
            <a:chExt cx="1208405" cy="563880"/>
          </a:xfrm>
        </p:grpSpPr>
        <p:sp>
          <p:nvSpPr>
            <p:cNvPr id="35" name="object 35"/>
            <p:cNvSpPr/>
            <p:nvPr/>
          </p:nvSpPr>
          <p:spPr>
            <a:xfrm>
              <a:off x="2607310" y="1904873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259334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close/>
                </a:path>
              </a:pathLst>
            </a:custGeom>
            <a:ln w="12700">
              <a:solidFill>
                <a:srgbClr val="590B1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1664970" y="2203069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0"/>
                  </a:move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close/>
                </a:path>
              </a:pathLst>
            </a:custGeom>
            <a:solidFill>
              <a:srgbClr val="FFFFFF">
                <a:alpha val="75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7" name="object 37"/>
          <p:cNvSpPr txBox="1"/>
          <p:nvPr/>
        </p:nvSpPr>
        <p:spPr>
          <a:xfrm>
            <a:off x="1750136" y="2193988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31D2B"/>
                </a:solidFill>
                <a:latin typeface="Garamond"/>
                <a:cs typeface="Garamond"/>
              </a:rPr>
              <a:t>2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1664970" y="2203069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590B1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 txBox="1"/>
          <p:nvPr/>
        </p:nvSpPr>
        <p:spPr>
          <a:xfrm>
            <a:off x="2692476" y="2644775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31D2B"/>
                </a:solidFill>
                <a:latin typeface="Garamond"/>
                <a:cs typeface="Garamond"/>
              </a:rPr>
              <a:t>3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2607310" y="2653855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590B1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 txBox="1"/>
          <p:nvPr/>
        </p:nvSpPr>
        <p:spPr>
          <a:xfrm>
            <a:off x="2683332" y="3017963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31D2B"/>
                </a:solidFill>
                <a:latin typeface="Garamond"/>
                <a:cs typeface="Garamond"/>
              </a:rPr>
              <a:t>4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2607310" y="3027045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590B1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 txBox="1"/>
          <p:nvPr/>
        </p:nvSpPr>
        <p:spPr>
          <a:xfrm>
            <a:off x="2670632" y="3448367"/>
            <a:ext cx="1149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31D2B"/>
                </a:solidFill>
                <a:latin typeface="Garamond"/>
                <a:cs typeface="Garamond"/>
              </a:rPr>
              <a:t>5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44" name="object 44"/>
          <p:cNvSpPr/>
          <p:nvPr/>
        </p:nvSpPr>
        <p:spPr>
          <a:xfrm>
            <a:off x="2607310" y="3457447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590B1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 txBox="1"/>
          <p:nvPr/>
        </p:nvSpPr>
        <p:spPr>
          <a:xfrm>
            <a:off x="787400" y="3939222"/>
            <a:ext cx="365760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23520" algn="ctr"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31D2B"/>
                </a:solidFill>
                <a:latin typeface="Garamond"/>
                <a:cs typeface="Garamond"/>
              </a:rPr>
              <a:t>6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46" name="object 46"/>
          <p:cNvSpPr/>
          <p:nvPr/>
        </p:nvSpPr>
        <p:spPr>
          <a:xfrm>
            <a:off x="2607310" y="3948303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590B1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 txBox="1"/>
          <p:nvPr/>
        </p:nvSpPr>
        <p:spPr>
          <a:xfrm>
            <a:off x="1740992" y="4297362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31D2B"/>
                </a:solidFill>
                <a:latin typeface="Garamond"/>
                <a:cs typeface="Garamond"/>
              </a:rPr>
              <a:t>7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1664970" y="4293742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590B1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 txBox="1"/>
          <p:nvPr/>
        </p:nvSpPr>
        <p:spPr>
          <a:xfrm>
            <a:off x="787400" y="4595812"/>
            <a:ext cx="365760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algn="ctr"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31D2B"/>
                </a:solidFill>
                <a:latin typeface="Garamond"/>
                <a:cs typeface="Garamond"/>
              </a:rPr>
              <a:t>8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2607310" y="4604892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590B1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 txBox="1"/>
          <p:nvPr/>
        </p:nvSpPr>
        <p:spPr>
          <a:xfrm>
            <a:off x="2679776" y="5273991"/>
            <a:ext cx="1149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31D2B"/>
                </a:solidFill>
                <a:latin typeface="Garamond"/>
                <a:cs typeface="Garamond"/>
              </a:rPr>
              <a:t>9</a:t>
            </a:r>
            <a:endParaRPr sz="1400">
              <a:latin typeface="Garamond"/>
              <a:cs typeface="Garamond"/>
            </a:endParaRPr>
          </a:p>
        </p:txBody>
      </p:sp>
      <p:grpSp>
        <p:nvGrpSpPr>
          <p:cNvPr id="52" name="object 52"/>
          <p:cNvGrpSpPr/>
          <p:nvPr/>
        </p:nvGrpSpPr>
        <p:grpSpPr>
          <a:xfrm>
            <a:off x="2600960" y="5276722"/>
            <a:ext cx="272415" cy="714375"/>
            <a:chOff x="2600960" y="5276722"/>
            <a:chExt cx="272415" cy="714375"/>
          </a:xfrm>
        </p:grpSpPr>
        <p:sp>
          <p:nvSpPr>
            <p:cNvPr id="53" name="object 53"/>
            <p:cNvSpPr/>
            <p:nvPr/>
          </p:nvSpPr>
          <p:spPr>
            <a:xfrm>
              <a:off x="2607310" y="5283072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259333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6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6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3"/>
                  </a:lnTo>
                  <a:close/>
                </a:path>
              </a:pathLst>
            </a:custGeom>
            <a:ln w="12700">
              <a:solidFill>
                <a:srgbClr val="590B1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2607310" y="5731636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0"/>
                  </a:move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6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3"/>
                  </a:ln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6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5" name="object 55"/>
          <p:cNvSpPr txBox="1"/>
          <p:nvPr/>
        </p:nvSpPr>
        <p:spPr>
          <a:xfrm>
            <a:off x="2630449" y="5735255"/>
            <a:ext cx="18669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25" dirty="0">
                <a:solidFill>
                  <a:srgbClr val="A31D2B"/>
                </a:solidFill>
                <a:latin typeface="Garamond"/>
                <a:cs typeface="Garamond"/>
              </a:rPr>
              <a:t>10</a:t>
            </a:r>
            <a:endParaRPr sz="1400">
              <a:latin typeface="Garamond"/>
              <a:cs typeface="Garamond"/>
            </a:endParaRPr>
          </a:p>
        </p:txBody>
      </p:sp>
      <p:grpSp>
        <p:nvGrpSpPr>
          <p:cNvPr id="56" name="object 56"/>
          <p:cNvGrpSpPr/>
          <p:nvPr/>
        </p:nvGrpSpPr>
        <p:grpSpPr>
          <a:xfrm>
            <a:off x="2600960" y="5725286"/>
            <a:ext cx="272415" cy="735965"/>
            <a:chOff x="2600960" y="5725286"/>
            <a:chExt cx="272415" cy="735965"/>
          </a:xfrm>
        </p:grpSpPr>
        <p:sp>
          <p:nvSpPr>
            <p:cNvPr id="57" name="object 57"/>
            <p:cNvSpPr/>
            <p:nvPr/>
          </p:nvSpPr>
          <p:spPr>
            <a:xfrm>
              <a:off x="2607310" y="5731636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259333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6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6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3"/>
                  </a:lnTo>
                  <a:close/>
                </a:path>
              </a:pathLst>
            </a:custGeom>
            <a:ln w="12700">
              <a:solidFill>
                <a:srgbClr val="590B1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2607310" y="6201524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0"/>
                  </a:move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6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3"/>
                  </a:ln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6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9" name="object 59"/>
          <p:cNvSpPr txBox="1"/>
          <p:nvPr/>
        </p:nvSpPr>
        <p:spPr>
          <a:xfrm>
            <a:off x="2632671" y="6205142"/>
            <a:ext cx="1784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25" dirty="0">
                <a:solidFill>
                  <a:srgbClr val="A31D2B"/>
                </a:solidFill>
                <a:latin typeface="Garamond"/>
                <a:cs typeface="Garamond"/>
              </a:rPr>
              <a:t>11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60" name="object 60"/>
          <p:cNvSpPr/>
          <p:nvPr/>
        </p:nvSpPr>
        <p:spPr>
          <a:xfrm>
            <a:off x="2607310" y="6201524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3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6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6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3"/>
                </a:lnTo>
                <a:close/>
              </a:path>
            </a:pathLst>
          </a:custGeom>
          <a:ln w="12700">
            <a:solidFill>
              <a:srgbClr val="590B1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 txBox="1"/>
          <p:nvPr/>
        </p:nvSpPr>
        <p:spPr>
          <a:xfrm>
            <a:off x="2632671" y="6706551"/>
            <a:ext cx="1784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25" dirty="0">
                <a:solidFill>
                  <a:srgbClr val="A31D2B"/>
                </a:solidFill>
                <a:latin typeface="Garamond"/>
                <a:cs typeface="Garamond"/>
              </a:rPr>
              <a:t>12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62" name="object 62"/>
          <p:cNvSpPr/>
          <p:nvPr/>
        </p:nvSpPr>
        <p:spPr>
          <a:xfrm>
            <a:off x="2607310" y="6702932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5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590B1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 txBox="1"/>
          <p:nvPr/>
        </p:nvSpPr>
        <p:spPr>
          <a:xfrm>
            <a:off x="2632671" y="7497633"/>
            <a:ext cx="1784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25" dirty="0">
                <a:solidFill>
                  <a:srgbClr val="A31D2B"/>
                </a:solidFill>
                <a:latin typeface="Garamond"/>
                <a:cs typeface="Garamond"/>
              </a:rPr>
              <a:t>14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64" name="object 64"/>
          <p:cNvSpPr/>
          <p:nvPr/>
        </p:nvSpPr>
        <p:spPr>
          <a:xfrm>
            <a:off x="2607310" y="7494016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5">
                <a:moveTo>
                  <a:pt x="129667" y="259333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6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6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3"/>
                </a:lnTo>
                <a:close/>
              </a:path>
            </a:pathLst>
          </a:custGeom>
          <a:ln w="12700">
            <a:solidFill>
              <a:srgbClr val="590B1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 txBox="1"/>
          <p:nvPr/>
        </p:nvSpPr>
        <p:spPr>
          <a:xfrm>
            <a:off x="1690331" y="7084602"/>
            <a:ext cx="1784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25" dirty="0">
                <a:solidFill>
                  <a:srgbClr val="A31D2B"/>
                </a:solidFill>
                <a:latin typeface="Garamond"/>
                <a:cs typeface="Garamond"/>
              </a:rPr>
              <a:t>13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66" name="object 66"/>
          <p:cNvSpPr/>
          <p:nvPr/>
        </p:nvSpPr>
        <p:spPr>
          <a:xfrm>
            <a:off x="1664970" y="7080982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5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590B1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 txBox="1"/>
          <p:nvPr/>
        </p:nvSpPr>
        <p:spPr>
          <a:xfrm>
            <a:off x="8010762" y="188267"/>
            <a:ext cx="2291715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The</a:t>
            </a:r>
            <a:r>
              <a:rPr sz="800" spc="75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Seal</a:t>
            </a:r>
            <a:r>
              <a:rPr sz="800" spc="8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of</a:t>
            </a:r>
            <a:r>
              <a:rPr sz="800" spc="9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Cotton</a:t>
            </a:r>
            <a:r>
              <a:rPr sz="800" spc="8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is</a:t>
            </a:r>
            <a:r>
              <a:rPr sz="800" spc="8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a</a:t>
            </a:r>
            <a:r>
              <a:rPr sz="800" spc="8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trademark</a:t>
            </a:r>
            <a:r>
              <a:rPr sz="800" spc="75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of</a:t>
            </a:r>
            <a:r>
              <a:rPr sz="800" spc="9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Cotton</a:t>
            </a:r>
            <a:r>
              <a:rPr sz="800" spc="8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spc="-10" dirty="0">
                <a:solidFill>
                  <a:srgbClr val="539E9F"/>
                </a:solidFill>
                <a:latin typeface="Arial Narrow"/>
                <a:cs typeface="Arial Narrow"/>
              </a:rPr>
              <a:t>Incorporated.</a:t>
            </a:r>
            <a:endParaRPr sz="800">
              <a:latin typeface="Arial Narrow"/>
              <a:cs typeface="Arial Narrow"/>
            </a:endParaRPr>
          </a:p>
        </p:txBody>
      </p:sp>
      <p:pic>
        <p:nvPicPr>
          <p:cNvPr id="68" name="object 68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5864859" y="7325978"/>
            <a:ext cx="740371" cy="740371"/>
          </a:xfrm>
          <a:prstGeom prst="rect">
            <a:avLst/>
          </a:prstGeom>
        </p:spPr>
      </p:pic>
      <p:pic>
        <p:nvPicPr>
          <p:cNvPr id="69" name="object 69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6822163" y="7346667"/>
            <a:ext cx="702696" cy="702696"/>
          </a:xfrm>
          <a:prstGeom prst="rect">
            <a:avLst/>
          </a:prstGeom>
        </p:spPr>
      </p:pic>
      <p:pic>
        <p:nvPicPr>
          <p:cNvPr id="70" name="object 70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8683093" y="7317917"/>
            <a:ext cx="597392" cy="530394"/>
          </a:xfrm>
          <a:prstGeom prst="rect">
            <a:avLst/>
          </a:prstGeom>
        </p:spPr>
      </p:pic>
      <p:sp>
        <p:nvSpPr>
          <p:cNvPr id="71" name="object 71"/>
          <p:cNvSpPr txBox="1"/>
          <p:nvPr/>
        </p:nvSpPr>
        <p:spPr>
          <a:xfrm>
            <a:off x="8753093" y="7881928"/>
            <a:ext cx="45974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6195" marR="5080" indent="-24130">
              <a:lnSpc>
                <a:spcPct val="100000"/>
              </a:lnSpc>
              <a:spcBef>
                <a:spcPts val="100"/>
              </a:spcBef>
            </a:pPr>
            <a:r>
              <a:rPr sz="700" dirty="0">
                <a:solidFill>
                  <a:srgbClr val="231F20"/>
                </a:solidFill>
                <a:latin typeface="Arial Narrow"/>
                <a:cs typeface="Arial Narrow"/>
              </a:rPr>
              <a:t>Amish</a:t>
            </a:r>
            <a:r>
              <a:rPr sz="700" spc="70" dirty="0">
                <a:solidFill>
                  <a:srgbClr val="231F20"/>
                </a:solidFill>
                <a:latin typeface="Arial Narrow"/>
                <a:cs typeface="Arial Narrow"/>
              </a:rPr>
              <a:t> </a:t>
            </a:r>
            <a:r>
              <a:rPr sz="700" spc="-20" dirty="0">
                <a:solidFill>
                  <a:srgbClr val="231F20"/>
                </a:solidFill>
                <a:latin typeface="Arial Narrow"/>
                <a:cs typeface="Arial Narrow"/>
              </a:rPr>
              <a:t>Wood</a:t>
            </a:r>
            <a:r>
              <a:rPr sz="700" spc="500" dirty="0">
                <a:solidFill>
                  <a:srgbClr val="231F20"/>
                </a:solidFill>
                <a:latin typeface="Arial Narrow"/>
                <a:cs typeface="Arial Narrow"/>
              </a:rPr>
              <a:t> </a:t>
            </a:r>
            <a:r>
              <a:rPr sz="700" spc="-10" dirty="0">
                <a:solidFill>
                  <a:srgbClr val="231F20"/>
                </a:solidFill>
                <a:latin typeface="Arial Narrow"/>
                <a:cs typeface="Arial Narrow"/>
              </a:rPr>
              <a:t>Foundation</a:t>
            </a:r>
            <a:endParaRPr sz="700">
              <a:latin typeface="Arial Narrow"/>
              <a:cs typeface="Arial Narrow"/>
            </a:endParaRPr>
          </a:p>
        </p:txBody>
      </p:sp>
      <p:pic>
        <p:nvPicPr>
          <p:cNvPr id="72" name="object 72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9500666" y="7317905"/>
            <a:ext cx="784235" cy="527633"/>
          </a:xfrm>
          <a:prstGeom prst="rect">
            <a:avLst/>
          </a:prstGeom>
        </p:spPr>
      </p:pic>
      <p:sp>
        <p:nvSpPr>
          <p:cNvPr id="73" name="object 73"/>
          <p:cNvSpPr txBox="1"/>
          <p:nvPr/>
        </p:nvSpPr>
        <p:spPr>
          <a:xfrm>
            <a:off x="9602127" y="7900217"/>
            <a:ext cx="58610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3670" marR="5080" indent="-141605">
              <a:lnSpc>
                <a:spcPct val="100000"/>
              </a:lnSpc>
              <a:spcBef>
                <a:spcPts val="100"/>
              </a:spcBef>
            </a:pPr>
            <a:r>
              <a:rPr sz="700" dirty="0">
                <a:solidFill>
                  <a:srgbClr val="231F20"/>
                </a:solidFill>
                <a:latin typeface="Arial Narrow"/>
                <a:cs typeface="Arial Narrow"/>
              </a:rPr>
              <a:t>Adjustable</a:t>
            </a:r>
            <a:r>
              <a:rPr sz="700" spc="110" dirty="0">
                <a:solidFill>
                  <a:srgbClr val="231F20"/>
                </a:solidFill>
                <a:latin typeface="Arial Narrow"/>
                <a:cs typeface="Arial Narrow"/>
              </a:rPr>
              <a:t> </a:t>
            </a:r>
            <a:r>
              <a:rPr sz="700" spc="-20" dirty="0">
                <a:solidFill>
                  <a:srgbClr val="231F20"/>
                </a:solidFill>
                <a:latin typeface="Arial Narrow"/>
                <a:cs typeface="Arial Narrow"/>
              </a:rPr>
              <a:t>Base</a:t>
            </a:r>
            <a:r>
              <a:rPr sz="700" spc="500" dirty="0">
                <a:solidFill>
                  <a:srgbClr val="231F20"/>
                </a:solidFill>
                <a:latin typeface="Arial Narrow"/>
                <a:cs typeface="Arial Narrow"/>
              </a:rPr>
              <a:t> </a:t>
            </a:r>
            <a:r>
              <a:rPr sz="700" spc="-10" dirty="0">
                <a:solidFill>
                  <a:srgbClr val="231F20"/>
                </a:solidFill>
                <a:latin typeface="Arial Narrow"/>
                <a:cs typeface="Arial Narrow"/>
              </a:rPr>
              <a:t>Friendly</a:t>
            </a:r>
            <a:endParaRPr sz="700">
              <a:latin typeface="Arial Narrow"/>
              <a:cs typeface="Arial Narrow"/>
            </a:endParaRPr>
          </a:p>
        </p:txBody>
      </p:sp>
      <p:pic>
        <p:nvPicPr>
          <p:cNvPr id="74" name="object 74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4700311" y="7186273"/>
            <a:ext cx="1042205" cy="1042205"/>
          </a:xfrm>
          <a:prstGeom prst="rect">
            <a:avLst/>
          </a:prstGeom>
        </p:spPr>
      </p:pic>
      <p:pic>
        <p:nvPicPr>
          <p:cNvPr id="75" name="object 75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7640649" y="7405725"/>
            <a:ext cx="914990" cy="54311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33838" y="3063491"/>
            <a:ext cx="1962150" cy="1752600"/>
          </a:xfrm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12065" marR="5080" indent="2540" algn="ctr">
              <a:lnSpc>
                <a:spcPts val="4450"/>
              </a:lnSpc>
              <a:spcBef>
                <a:spcPts val="450"/>
              </a:spcBef>
            </a:pPr>
            <a:r>
              <a:rPr spc="-10" dirty="0"/>
              <a:t>Prestige </a:t>
            </a:r>
            <a:r>
              <a:rPr sz="3500" b="0" i="1" spc="50" dirty="0">
                <a:latin typeface="Garamond"/>
                <a:cs typeface="Garamond"/>
              </a:rPr>
              <a:t>Euro</a:t>
            </a:r>
            <a:r>
              <a:rPr sz="3500" b="0" i="1" spc="-180" dirty="0">
                <a:latin typeface="Garamond"/>
                <a:cs typeface="Garamond"/>
              </a:rPr>
              <a:t> </a:t>
            </a:r>
            <a:r>
              <a:rPr sz="3500" b="0" i="1" spc="-25" dirty="0">
                <a:latin typeface="Garamond"/>
                <a:cs typeface="Garamond"/>
              </a:rPr>
              <a:t>Top </a:t>
            </a:r>
            <a:r>
              <a:rPr sz="3500" b="0" i="1" spc="90" dirty="0">
                <a:latin typeface="Garamond"/>
                <a:cs typeface="Garamond"/>
              </a:rPr>
              <a:t>Luxury</a:t>
            </a:r>
            <a:r>
              <a:rPr sz="3500" b="0" i="1" spc="-175" dirty="0">
                <a:latin typeface="Garamond"/>
                <a:cs typeface="Garamond"/>
              </a:rPr>
              <a:t> </a:t>
            </a:r>
            <a:r>
              <a:rPr sz="3500" b="0" i="1" spc="-25" dirty="0">
                <a:latin typeface="Garamond"/>
                <a:cs typeface="Garamond"/>
              </a:rPr>
              <a:t>Top</a:t>
            </a:r>
            <a:endParaRPr sz="3500">
              <a:latin typeface="Garamond"/>
              <a:cs typeface="Garamond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256299" y="5108192"/>
            <a:ext cx="2720340" cy="14033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0" algn="ctr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solidFill>
                  <a:srgbClr val="A8ADC1"/>
                </a:solidFill>
                <a:latin typeface="Lucida Sans"/>
                <a:cs typeface="Lucida Sans"/>
              </a:rPr>
              <a:t>Signature</a:t>
            </a:r>
            <a:r>
              <a:rPr sz="1800" spc="-110" dirty="0">
                <a:solidFill>
                  <a:srgbClr val="A8ADC1"/>
                </a:solidFill>
                <a:latin typeface="Lucida Sans"/>
                <a:cs typeface="Lucida Sans"/>
              </a:rPr>
              <a:t> </a:t>
            </a:r>
            <a:r>
              <a:rPr sz="1800" spc="-10" dirty="0">
                <a:solidFill>
                  <a:srgbClr val="A8ADC1"/>
                </a:solidFill>
                <a:latin typeface="Lucida Sans"/>
                <a:cs typeface="Lucida Sans"/>
              </a:rPr>
              <a:t>Collection</a:t>
            </a:r>
            <a:endParaRPr sz="1800">
              <a:latin typeface="Lucida Sans"/>
              <a:cs typeface="Lucida Sans"/>
            </a:endParaRPr>
          </a:p>
          <a:p>
            <a:pPr marL="151130" marR="143510" indent="6350" algn="ctr">
              <a:lnSpc>
                <a:spcPct val="125000"/>
              </a:lnSpc>
              <a:spcBef>
                <a:spcPts val="1190"/>
              </a:spcBef>
            </a:pPr>
            <a:r>
              <a:rPr sz="1000" spc="75" dirty="0">
                <a:solidFill>
                  <a:srgbClr val="231F20"/>
                </a:solidFill>
                <a:latin typeface="Verdana"/>
                <a:cs typeface="Verdana"/>
              </a:rPr>
              <a:t>HD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offers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65" dirty="0">
                <a:solidFill>
                  <a:srgbClr val="231F20"/>
                </a:solidFill>
                <a:latin typeface="Verdana"/>
                <a:cs typeface="Verdana"/>
              </a:rPr>
              <a:t>unmatched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value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55" dirty="0">
                <a:solidFill>
                  <a:srgbClr val="231F20"/>
                </a:solidFill>
                <a:latin typeface="Verdana"/>
                <a:cs typeface="Verdana"/>
              </a:rPr>
              <a:t>and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Verdana"/>
                <a:cs typeface="Verdana"/>
              </a:rPr>
              <a:t>is </a:t>
            </a:r>
            <a:r>
              <a:rPr sz="1000" spc="60" dirty="0">
                <a:solidFill>
                  <a:srgbClr val="231F20"/>
                </a:solidFill>
                <a:latin typeface="Verdana"/>
                <a:cs typeface="Verdana"/>
              </a:rPr>
              <a:t>designed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for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those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70" dirty="0">
                <a:solidFill>
                  <a:srgbClr val="231F20"/>
                </a:solidFill>
                <a:latin typeface="Verdana"/>
                <a:cs typeface="Verdana"/>
              </a:rPr>
              <a:t>who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40" dirty="0">
                <a:solidFill>
                  <a:srgbClr val="231F20"/>
                </a:solidFill>
                <a:latin typeface="Verdana"/>
                <a:cs typeface="Verdana"/>
              </a:rPr>
              <a:t>appreciate</a:t>
            </a:r>
            <a:endParaRPr sz="1000">
              <a:latin typeface="Verdana"/>
              <a:cs typeface="Verdana"/>
            </a:endParaRPr>
          </a:p>
          <a:p>
            <a:pPr marL="12700" marR="5080" indent="-635" algn="ctr">
              <a:lnSpc>
                <a:spcPct val="125000"/>
              </a:lnSpc>
            </a:pP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traditional</a:t>
            </a:r>
            <a:r>
              <a:rPr sz="1000" spc="9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quality.</a:t>
            </a:r>
            <a:r>
              <a:rPr sz="1000" spc="10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55" dirty="0">
                <a:solidFill>
                  <a:srgbClr val="231F20"/>
                </a:solidFill>
                <a:latin typeface="Verdana"/>
                <a:cs typeface="Verdana"/>
              </a:rPr>
              <a:t>No</a:t>
            </a:r>
            <a:r>
              <a:rPr sz="1000" spc="10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corners</a:t>
            </a:r>
            <a:r>
              <a:rPr sz="1000" spc="10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are</a:t>
            </a:r>
            <a:r>
              <a:rPr sz="1000" spc="9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-20" dirty="0">
                <a:solidFill>
                  <a:srgbClr val="231F20"/>
                </a:solidFill>
                <a:latin typeface="Verdana"/>
                <a:cs typeface="Verdana"/>
              </a:rPr>
              <a:t>cut, </a:t>
            </a:r>
            <a:r>
              <a:rPr sz="1000" spc="50" dirty="0">
                <a:solidFill>
                  <a:srgbClr val="231F20"/>
                </a:solidFill>
                <a:latin typeface="Verdana"/>
                <a:cs typeface="Verdana"/>
              </a:rPr>
              <a:t>no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concessions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are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made,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55" dirty="0">
                <a:solidFill>
                  <a:srgbClr val="231F20"/>
                </a:solidFill>
                <a:latin typeface="Verdana"/>
                <a:cs typeface="Verdana"/>
              </a:rPr>
              <a:t>and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only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Verdana"/>
                <a:cs typeface="Verdana"/>
              </a:rPr>
              <a:t>the </a:t>
            </a:r>
            <a:r>
              <a:rPr sz="1000" spc="-20" dirty="0">
                <a:solidFill>
                  <a:srgbClr val="231F20"/>
                </a:solidFill>
                <a:latin typeface="Verdana"/>
                <a:cs typeface="Verdana"/>
              </a:rPr>
              <a:t>f</a:t>
            </a:r>
            <a:r>
              <a:rPr sz="1000" spc="-16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inest</a:t>
            </a:r>
            <a:r>
              <a:rPr sz="1000" spc="19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materials</a:t>
            </a:r>
            <a:r>
              <a:rPr sz="1000" spc="19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are</a:t>
            </a:r>
            <a:r>
              <a:rPr sz="1000" spc="19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rdana"/>
                <a:cs typeface="Verdana"/>
              </a:rPr>
              <a:t>sourced.</a:t>
            </a:r>
            <a:endParaRPr sz="1000">
              <a:latin typeface="Verdana"/>
              <a:cs typeface="Verdan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309756" y="6606792"/>
            <a:ext cx="61912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i="1" spc="-10" dirty="0">
                <a:solidFill>
                  <a:srgbClr val="A8ADC1"/>
                </a:solidFill>
                <a:latin typeface="Times New Roman"/>
                <a:cs typeface="Times New Roman"/>
              </a:rPr>
              <a:t>#7432</a:t>
            </a:r>
            <a:endParaRPr sz="1800">
              <a:latin typeface="Times New Roman"/>
              <a:cs typeface="Times New Roman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1080008" y="292608"/>
            <a:ext cx="3072765" cy="3072765"/>
            <a:chOff x="1080008" y="292608"/>
            <a:chExt cx="3072765" cy="3072765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80008" y="292608"/>
              <a:ext cx="3072383" cy="3072384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822787" y="2747309"/>
              <a:ext cx="800762" cy="106102"/>
            </a:xfrm>
            <a:prstGeom prst="rect">
              <a:avLst/>
            </a:prstGeom>
          </p:spPr>
        </p:pic>
      </p:grpSp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968626" y="7065264"/>
            <a:ext cx="1295146" cy="110276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63981" y="1662176"/>
            <a:ext cx="3852088" cy="6567436"/>
            <a:chOff x="763981" y="1662176"/>
            <a:chExt cx="3852088" cy="6567436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7387" y="7154138"/>
              <a:ext cx="3657600" cy="1075474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87399" y="5882640"/>
              <a:ext cx="3587877" cy="180848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87399" y="6627876"/>
              <a:ext cx="1978533" cy="1449324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59709" y="6223508"/>
              <a:ext cx="1356360" cy="176479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87387" y="6033211"/>
              <a:ext cx="3657600" cy="1280172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87399" y="5685218"/>
              <a:ext cx="3657600" cy="1280160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87399" y="5208523"/>
              <a:ext cx="3657600" cy="1280160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87387" y="4721555"/>
              <a:ext cx="3657600" cy="1280147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87399" y="4132579"/>
              <a:ext cx="3657600" cy="1280160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87399" y="3859529"/>
              <a:ext cx="3657600" cy="1280160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87399" y="3396488"/>
              <a:ext cx="3657600" cy="1280160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87399" y="2904235"/>
              <a:ext cx="3657600" cy="1280160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63981" y="2408935"/>
              <a:ext cx="3717036" cy="1280172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763981" y="2034539"/>
              <a:ext cx="3717036" cy="1280147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787387" y="1662176"/>
              <a:ext cx="3657612" cy="1280160"/>
            </a:xfrm>
            <a:prstGeom prst="rect">
              <a:avLst/>
            </a:prstGeom>
          </p:spPr>
        </p:pic>
      </p:grpSp>
      <p:sp>
        <p:nvSpPr>
          <p:cNvPr id="30" name="object 30"/>
          <p:cNvSpPr txBox="1"/>
          <p:nvPr/>
        </p:nvSpPr>
        <p:spPr>
          <a:xfrm>
            <a:off x="951864" y="406780"/>
            <a:ext cx="3324225" cy="1435735"/>
          </a:xfrm>
          <a:prstGeom prst="rect">
            <a:avLst/>
          </a:prstGeom>
          <a:noFill/>
        </p:spPr>
        <p:txBody>
          <a:bodyPr vert="horz" wrap="square" lIns="0" tIns="5080" rIns="0" bIns="0" rtlCol="0">
            <a:spAutoFit/>
          </a:bodyPr>
          <a:lstStyle/>
          <a:p>
            <a:pPr marL="4445" algn="ctr">
              <a:lnSpc>
                <a:spcPct val="100000"/>
              </a:lnSpc>
              <a:spcBef>
                <a:spcPts val="40"/>
              </a:spcBef>
            </a:pPr>
            <a:r>
              <a:rPr sz="4000" b="1" spc="-10" dirty="0">
                <a:solidFill>
                  <a:srgbClr val="FFFFFF"/>
                </a:solidFill>
                <a:latin typeface="Garamond"/>
                <a:cs typeface="Garamond"/>
              </a:rPr>
              <a:t>Prestige</a:t>
            </a:r>
            <a:endParaRPr sz="4000" dirty="0">
              <a:latin typeface="Garamond"/>
              <a:cs typeface="Garamond"/>
            </a:endParaRPr>
          </a:p>
          <a:p>
            <a:pPr marL="1270" algn="ctr">
              <a:lnSpc>
                <a:spcPct val="100000"/>
              </a:lnSpc>
              <a:spcBef>
                <a:spcPts val="600"/>
              </a:spcBef>
            </a:pPr>
            <a:r>
              <a:rPr sz="3500" i="1" spc="50" dirty="0">
                <a:solidFill>
                  <a:srgbClr val="FFFFFF"/>
                </a:solidFill>
                <a:latin typeface="Garamond"/>
                <a:cs typeface="Garamond"/>
              </a:rPr>
              <a:t>Euro</a:t>
            </a:r>
            <a:r>
              <a:rPr sz="3500" i="1" spc="-175" dirty="0">
                <a:solidFill>
                  <a:srgbClr val="FFFFFF"/>
                </a:solidFill>
                <a:latin typeface="Garamond"/>
                <a:cs typeface="Garamond"/>
              </a:rPr>
              <a:t> </a:t>
            </a:r>
            <a:r>
              <a:rPr sz="3500" i="1" dirty="0">
                <a:solidFill>
                  <a:srgbClr val="FFFFFF"/>
                </a:solidFill>
                <a:latin typeface="Garamond"/>
                <a:cs typeface="Garamond"/>
              </a:rPr>
              <a:t>Top</a:t>
            </a:r>
            <a:r>
              <a:rPr sz="3500" i="1" spc="-170" dirty="0">
                <a:solidFill>
                  <a:srgbClr val="FFFFFF"/>
                </a:solidFill>
                <a:latin typeface="Garamond"/>
                <a:cs typeface="Garamond"/>
              </a:rPr>
              <a:t> </a:t>
            </a:r>
            <a:r>
              <a:rPr sz="3500" i="1" spc="-20" dirty="0">
                <a:solidFill>
                  <a:srgbClr val="FFFFFF"/>
                </a:solidFill>
                <a:latin typeface="Garamond"/>
                <a:cs typeface="Garamond"/>
              </a:rPr>
              <a:t>Lux</a:t>
            </a:r>
            <a:r>
              <a:rPr sz="3500" i="1" spc="-170" dirty="0">
                <a:solidFill>
                  <a:srgbClr val="FFFFFF"/>
                </a:solidFill>
                <a:latin typeface="Garamond"/>
                <a:cs typeface="Garamond"/>
              </a:rPr>
              <a:t> </a:t>
            </a:r>
            <a:r>
              <a:rPr sz="3500" i="1" spc="-25" dirty="0">
                <a:solidFill>
                  <a:srgbClr val="FFFFFF"/>
                </a:solidFill>
                <a:latin typeface="Garamond"/>
                <a:cs typeface="Garamond"/>
              </a:rPr>
              <a:t>Top</a:t>
            </a:r>
            <a:endParaRPr sz="3500" dirty="0">
              <a:latin typeface="Garamond"/>
              <a:cs typeface="Garamond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293842" y="4347267"/>
            <a:ext cx="198755" cy="1727200"/>
          </a:xfrm>
          <a:prstGeom prst="rect">
            <a:avLst/>
          </a:prstGeom>
        </p:spPr>
        <p:txBody>
          <a:bodyPr vert="vert270" wrap="square" lIns="0" tIns="209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S</a:t>
            </a:r>
            <a:r>
              <a:rPr sz="1000" spc="170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I</a:t>
            </a:r>
            <a:r>
              <a:rPr sz="1000" spc="175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G</a:t>
            </a:r>
            <a:r>
              <a:rPr sz="1000" spc="175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N</a:t>
            </a:r>
            <a:r>
              <a:rPr sz="1000" spc="170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A</a:t>
            </a:r>
            <a:r>
              <a:rPr sz="1000" spc="175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T</a:t>
            </a:r>
            <a:r>
              <a:rPr sz="1000" spc="175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U</a:t>
            </a:r>
            <a:r>
              <a:rPr sz="1000" spc="175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R</a:t>
            </a:r>
            <a:r>
              <a:rPr sz="1000" spc="170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spc="-50" dirty="0">
                <a:solidFill>
                  <a:srgbClr val="A31D2B"/>
                </a:solidFill>
                <a:latin typeface="Lucida Sans"/>
                <a:cs typeface="Lucida Sans"/>
              </a:rPr>
              <a:t>E</a:t>
            </a:r>
            <a:endParaRPr sz="1000">
              <a:latin typeface="Lucida Sans"/>
              <a:cs typeface="Lucida Sans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293842" y="2155279"/>
            <a:ext cx="198755" cy="1930400"/>
          </a:xfrm>
          <a:prstGeom prst="rect">
            <a:avLst/>
          </a:prstGeom>
        </p:spPr>
        <p:txBody>
          <a:bodyPr vert="vert270" wrap="square" lIns="0" tIns="209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C</a:t>
            </a:r>
            <a:r>
              <a:rPr sz="1000" spc="165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O</a:t>
            </a:r>
            <a:r>
              <a:rPr sz="1000" spc="165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L</a:t>
            </a:r>
            <a:r>
              <a:rPr sz="1000" spc="170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L</a:t>
            </a:r>
            <a:r>
              <a:rPr sz="1000" spc="165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E</a:t>
            </a:r>
            <a:r>
              <a:rPr sz="1000" spc="170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C</a:t>
            </a:r>
            <a:r>
              <a:rPr sz="1000" spc="165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T</a:t>
            </a:r>
            <a:r>
              <a:rPr sz="1000" spc="170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I</a:t>
            </a:r>
            <a:r>
              <a:rPr sz="1000" spc="165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O</a:t>
            </a:r>
            <a:r>
              <a:rPr sz="1000" spc="170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spc="-50" dirty="0">
                <a:solidFill>
                  <a:srgbClr val="A31D2B"/>
                </a:solidFill>
                <a:latin typeface="Lucida Sans"/>
                <a:cs typeface="Lucida Sans"/>
              </a:rPr>
              <a:t>N</a:t>
            </a:r>
            <a:endParaRPr sz="1000">
              <a:latin typeface="Lucida Sans"/>
              <a:cs typeface="Lucida Sans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4661849" y="209231"/>
            <a:ext cx="194183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b="1" spc="-20" dirty="0">
                <a:solidFill>
                  <a:srgbClr val="A31D2B"/>
                </a:solidFill>
                <a:latin typeface="Garamond"/>
                <a:cs typeface="Garamond"/>
              </a:rPr>
              <a:t>KEY</a:t>
            </a:r>
            <a:r>
              <a:rPr sz="1500" b="1" spc="-4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500" b="1" spc="-50" dirty="0">
                <a:solidFill>
                  <a:srgbClr val="A31D2B"/>
                </a:solidFill>
                <a:latin typeface="Garamond"/>
                <a:cs typeface="Garamond"/>
              </a:rPr>
              <a:t>FEATURES </a:t>
            </a:r>
            <a:r>
              <a:rPr sz="1500" spc="-20" dirty="0">
                <a:solidFill>
                  <a:srgbClr val="A31D2B"/>
                </a:solidFill>
                <a:latin typeface="Baskerville Old Face"/>
                <a:cs typeface="Baskerville Old Face"/>
              </a:rPr>
              <a:t>#7432</a:t>
            </a:r>
            <a:endParaRPr sz="1500">
              <a:latin typeface="Baskerville Old Face"/>
              <a:cs typeface="Baskerville Old Face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4832348" y="490044"/>
            <a:ext cx="5445760" cy="6783070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241300" marR="76835" indent="-228600">
              <a:lnSpc>
                <a:spcPct val="112300"/>
              </a:lnSpc>
              <a:spcBef>
                <a:spcPts val="65"/>
              </a:spcBef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Designer</a:t>
            </a:r>
            <a:r>
              <a:rPr sz="1300" spc="9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Luxury</a:t>
            </a:r>
            <a:r>
              <a:rPr sz="1300" spc="10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Cooling</a:t>
            </a:r>
            <a:r>
              <a:rPr sz="1300" spc="10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Knit</a:t>
            </a:r>
            <a:r>
              <a:rPr sz="1300" spc="10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Fabric</a:t>
            </a:r>
            <a:r>
              <a:rPr sz="1300" spc="10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Made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phase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change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material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that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provides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2F252D"/>
                </a:solidFill>
                <a:latin typeface="Arial"/>
                <a:cs typeface="Arial"/>
              </a:rPr>
              <a:t>an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initial</a:t>
            </a:r>
            <a:r>
              <a:rPr sz="900" spc="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cooling</a:t>
            </a:r>
            <a:r>
              <a:rPr sz="900" spc="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sensation</a:t>
            </a:r>
            <a:r>
              <a:rPr sz="900" spc="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help</a:t>
            </a:r>
            <a:r>
              <a:rPr sz="900" spc="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you</a:t>
            </a:r>
            <a:r>
              <a:rPr sz="900" spc="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fall</a:t>
            </a:r>
            <a:r>
              <a:rPr sz="900" spc="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asleep</a:t>
            </a:r>
            <a:r>
              <a:rPr sz="900" spc="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faster</a:t>
            </a:r>
            <a:r>
              <a:rPr sz="900" spc="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ensures</a:t>
            </a:r>
            <a:r>
              <a:rPr sz="900" spc="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comfortable</a:t>
            </a:r>
            <a:r>
              <a:rPr sz="900" spc="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night’s</a:t>
            </a:r>
            <a:r>
              <a:rPr sz="900" spc="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sleep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from</a:t>
            </a:r>
            <a:r>
              <a:rPr sz="900" spc="1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start</a:t>
            </a:r>
            <a:r>
              <a:rPr sz="900" spc="1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finish.</a:t>
            </a:r>
            <a:endParaRPr sz="900">
              <a:latin typeface="Arial"/>
              <a:cs typeface="Arial"/>
            </a:endParaRPr>
          </a:p>
          <a:p>
            <a:pPr marL="241300" marR="108585" indent="-228600">
              <a:lnSpc>
                <a:spcPct val="114100"/>
              </a:lnSpc>
              <a:spcBef>
                <a:spcPts val="20"/>
              </a:spcBef>
              <a:buAutoNum type="arabicPeriod"/>
              <a:tabLst>
                <a:tab pos="241300" algn="l"/>
              </a:tabLst>
            </a:pPr>
            <a:r>
              <a:rPr sz="1300" spc="10" dirty="0">
                <a:solidFill>
                  <a:srgbClr val="A31D2B"/>
                </a:solidFill>
                <a:latin typeface="Garamond"/>
                <a:cs typeface="Garamond"/>
              </a:rPr>
              <a:t>Compression</a:t>
            </a:r>
            <a:r>
              <a:rPr sz="1300" spc="6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31D2B"/>
                </a:solidFill>
                <a:latin typeface="Garamond"/>
                <a:cs typeface="Garamond"/>
              </a:rPr>
              <a:t>Hand</a:t>
            </a:r>
            <a:r>
              <a:rPr sz="1300" spc="6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31D2B"/>
                </a:solidFill>
                <a:latin typeface="Garamond"/>
                <a:cs typeface="Garamond"/>
              </a:rPr>
              <a:t>Tufting</a:t>
            </a:r>
            <a:r>
              <a:rPr sz="1300" spc="6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Creates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loft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that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supports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body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virtually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reduce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0" dirty="0">
                <a:solidFill>
                  <a:srgbClr val="2F252D"/>
                </a:solidFill>
                <a:latin typeface="Arial"/>
                <a:cs typeface="Arial"/>
              </a:rPr>
              <a:t>body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impressions.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Hand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tufting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is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true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mark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quality.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Durable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fasteners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are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inserted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by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0" dirty="0">
                <a:solidFill>
                  <a:srgbClr val="2F252D"/>
                </a:solidFill>
                <a:latin typeface="Arial"/>
                <a:cs typeface="Arial"/>
              </a:rPr>
              <a:t>hand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through</a:t>
            </a:r>
            <a:r>
              <a:rPr sz="900" spc="12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all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layers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secure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upholstery.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This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time-intensive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technique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dramatically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reduces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body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impressions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provides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superb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support.</a:t>
            </a:r>
            <a:endParaRPr sz="900">
              <a:latin typeface="Arial"/>
              <a:cs typeface="Arial"/>
            </a:endParaRPr>
          </a:p>
          <a:p>
            <a:pPr marL="241300" marR="152400" indent="-228600">
              <a:lnSpc>
                <a:spcPct val="107100"/>
              </a:lnSpc>
              <a:spcBef>
                <a:spcPts val="130"/>
              </a:spcBef>
              <a:buAutoNum type="arabicPeriod"/>
              <a:tabLst>
                <a:tab pos="241300" algn="l"/>
              </a:tabLst>
            </a:pPr>
            <a:r>
              <a:rPr sz="1300" spc="10" dirty="0">
                <a:solidFill>
                  <a:srgbClr val="A31D2B"/>
                </a:solidFill>
                <a:latin typeface="Garamond"/>
                <a:cs typeface="Garamond"/>
              </a:rPr>
              <a:t>Natural</a:t>
            </a:r>
            <a:r>
              <a:rPr sz="1300" spc="4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31D2B"/>
                </a:solidFill>
                <a:latin typeface="Garamond"/>
                <a:cs typeface="Garamond"/>
              </a:rPr>
              <a:t>FR</a:t>
            </a:r>
            <a:r>
              <a:rPr sz="1300" spc="4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31D2B"/>
                </a:solidFill>
                <a:latin typeface="Garamond"/>
                <a:cs typeface="Garamond"/>
              </a:rPr>
              <a:t>Rayon</a:t>
            </a:r>
            <a:r>
              <a:rPr sz="1300" spc="4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31D2B"/>
                </a:solidFill>
                <a:latin typeface="Garamond"/>
                <a:cs typeface="Garamond"/>
              </a:rPr>
              <a:t>Fiber</a:t>
            </a:r>
            <a:r>
              <a:rPr sz="1300" spc="4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fire-retardant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fiber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we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use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is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most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natural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design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0" dirty="0">
                <a:solidFill>
                  <a:srgbClr val="2F252D"/>
                </a:solidFill>
                <a:latin typeface="Arial"/>
                <a:cs typeface="Arial"/>
              </a:rPr>
              <a:t>made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from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Rayon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Silicate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combination.</a:t>
            </a:r>
            <a:endParaRPr sz="900">
              <a:latin typeface="Arial"/>
              <a:cs typeface="Arial"/>
            </a:endParaRPr>
          </a:p>
          <a:p>
            <a:pPr marL="241300" marR="203200" indent="-228600">
              <a:lnSpc>
                <a:spcPct val="107100"/>
              </a:lnSpc>
              <a:spcBef>
                <a:spcPts val="130"/>
              </a:spcBef>
              <a:buAutoNum type="arabicPeriod"/>
              <a:tabLst>
                <a:tab pos="241300" algn="l"/>
              </a:tabLst>
            </a:pPr>
            <a:r>
              <a:rPr sz="1300" spc="20" dirty="0">
                <a:solidFill>
                  <a:srgbClr val="A31D2B"/>
                </a:solidFill>
                <a:latin typeface="Garamond"/>
                <a:cs typeface="Garamond"/>
              </a:rPr>
              <a:t>Silk,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31D2B"/>
                </a:solidFill>
                <a:latin typeface="Garamond"/>
                <a:cs typeface="Garamond"/>
              </a:rPr>
              <a:t>Wool,</a:t>
            </a:r>
            <a:r>
              <a:rPr sz="1300" spc="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20" dirty="0">
                <a:solidFill>
                  <a:srgbClr val="A31D2B"/>
                </a:solidFill>
                <a:latin typeface="Garamond"/>
                <a:cs typeface="Garamond"/>
              </a:rPr>
              <a:t>&amp;</a:t>
            </a:r>
            <a:r>
              <a:rPr sz="1300" spc="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20" dirty="0">
                <a:solidFill>
                  <a:srgbClr val="A31D2B"/>
                </a:solidFill>
                <a:latin typeface="Garamond"/>
                <a:cs typeface="Garamond"/>
              </a:rPr>
              <a:t>Cashmere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Naturally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regulates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temperature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wicks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away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moisture.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2F252D"/>
                </a:solidFill>
                <a:latin typeface="Arial"/>
                <a:cs typeface="Arial"/>
              </a:rPr>
              <a:t>The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perfect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blend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is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added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quilt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keep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you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comfortable,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cool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0" dirty="0">
                <a:solidFill>
                  <a:srgbClr val="2F252D"/>
                </a:solidFill>
                <a:latin typeface="Arial"/>
                <a:cs typeface="Arial"/>
              </a:rPr>
              <a:t>dry.</a:t>
            </a:r>
            <a:endParaRPr sz="900">
              <a:latin typeface="Arial"/>
              <a:cs typeface="Arial"/>
            </a:endParaRPr>
          </a:p>
          <a:p>
            <a:pPr marL="241300" marR="339090" indent="-228600" algn="just">
              <a:lnSpc>
                <a:spcPct val="112300"/>
              </a:lnSpc>
              <a:spcBef>
                <a:spcPts val="45"/>
              </a:spcBef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Cooling</a:t>
            </a:r>
            <a:r>
              <a:rPr sz="1300" spc="9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Gel</a:t>
            </a:r>
            <a:r>
              <a:rPr sz="1300" spc="10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Contour</a:t>
            </a:r>
            <a:r>
              <a:rPr sz="1300" spc="9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31D2B"/>
                </a:solidFill>
                <a:latin typeface="Garamond"/>
                <a:cs typeface="Garamond"/>
              </a:rPr>
              <a:t>Foam</a:t>
            </a:r>
            <a:r>
              <a:rPr sz="1300" spc="10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infusion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cooling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gel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plush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quilting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foam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allows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it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better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mold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contours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your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body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providing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more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pressure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relief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support </a:t>
            </a:r>
            <a:r>
              <a:rPr sz="900" spc="30" dirty="0">
                <a:solidFill>
                  <a:srgbClr val="2F252D"/>
                </a:solidFill>
                <a:latin typeface="Arial"/>
                <a:cs typeface="Arial"/>
              </a:rPr>
              <a:t>throughout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3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mattress.</a:t>
            </a:r>
            <a:endParaRPr sz="900">
              <a:latin typeface="Arial"/>
              <a:cs typeface="Arial"/>
            </a:endParaRPr>
          </a:p>
          <a:p>
            <a:pPr marL="241300" marR="213360" indent="-228600">
              <a:lnSpc>
                <a:spcPct val="107100"/>
              </a:lnSpc>
              <a:spcBef>
                <a:spcPts val="130"/>
              </a:spcBef>
              <a:buAutoNum type="arabicPeriod"/>
              <a:tabLst>
                <a:tab pos="241300" algn="l"/>
              </a:tabLst>
            </a:pPr>
            <a:r>
              <a:rPr sz="1300" spc="10" dirty="0">
                <a:solidFill>
                  <a:srgbClr val="A31D2B"/>
                </a:solidFill>
                <a:latin typeface="Garamond"/>
                <a:cs typeface="Garamond"/>
              </a:rPr>
              <a:t>Natural</a:t>
            </a:r>
            <a:r>
              <a:rPr sz="1300" spc="4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31D2B"/>
                </a:solidFill>
                <a:latin typeface="Garamond"/>
                <a:cs typeface="Garamond"/>
              </a:rPr>
              <a:t>Latex</a:t>
            </a:r>
            <a:r>
              <a:rPr sz="1300" spc="4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31D2B"/>
                </a:solidFill>
                <a:latin typeface="Garamond"/>
                <a:cs typeface="Garamond"/>
              </a:rPr>
              <a:t>Lumbar</a:t>
            </a:r>
            <a:r>
              <a:rPr sz="1300" spc="4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31D2B"/>
                </a:solidFill>
                <a:latin typeface="Garamond"/>
                <a:cs typeface="Garamond"/>
              </a:rPr>
              <a:t>Support</a:t>
            </a:r>
            <a:r>
              <a:rPr sz="1300" spc="4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Provides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extra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where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you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need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it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most,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in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2F252D"/>
                </a:solidFill>
                <a:latin typeface="Arial"/>
                <a:cs typeface="Arial"/>
              </a:rPr>
              <a:t>the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center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third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your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body,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virtually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eliminating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sagging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in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center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mattress.</a:t>
            </a:r>
            <a:endParaRPr sz="900">
              <a:latin typeface="Arial"/>
              <a:cs typeface="Arial"/>
            </a:endParaRPr>
          </a:p>
          <a:p>
            <a:pPr marL="241300" marR="68580" indent="-228600">
              <a:lnSpc>
                <a:spcPct val="107100"/>
              </a:lnSpc>
              <a:spcBef>
                <a:spcPts val="130"/>
              </a:spcBef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High-Density</a:t>
            </a:r>
            <a:r>
              <a:rPr sz="1300" spc="11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Plush</a:t>
            </a:r>
            <a:r>
              <a:rPr sz="1300" spc="114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Memory</a:t>
            </a:r>
            <a:r>
              <a:rPr sz="1300" spc="114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31D2B"/>
                </a:solidFill>
                <a:latin typeface="Garamond"/>
                <a:cs typeface="Garamond"/>
              </a:rPr>
              <a:t>Foam</a:t>
            </a:r>
            <a:r>
              <a:rPr sz="1300" spc="114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Quick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recovery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memory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foam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provides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greatest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level</a:t>
            </a:r>
            <a:r>
              <a:rPr sz="900" spc="1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1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motion</a:t>
            </a:r>
            <a:r>
              <a:rPr sz="900" spc="1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separation</a:t>
            </a:r>
            <a:r>
              <a:rPr sz="900" spc="1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pressure</a:t>
            </a:r>
            <a:r>
              <a:rPr sz="900" spc="1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relief.</a:t>
            </a:r>
            <a:endParaRPr sz="900">
              <a:latin typeface="Arial"/>
              <a:cs typeface="Arial"/>
            </a:endParaRPr>
          </a:p>
          <a:p>
            <a:pPr marL="241300" marR="26034" indent="-228600">
              <a:lnSpc>
                <a:spcPct val="107100"/>
              </a:lnSpc>
              <a:spcBef>
                <a:spcPts val="130"/>
              </a:spcBef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5-Zone</a:t>
            </a:r>
            <a:r>
              <a:rPr sz="1300" spc="9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High-Density</a:t>
            </a:r>
            <a:r>
              <a:rPr sz="1300" spc="9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Performance</a:t>
            </a:r>
            <a:r>
              <a:rPr sz="1300" spc="9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31D2B"/>
                </a:solidFill>
                <a:latin typeface="Garamond"/>
                <a:cs typeface="Garamond"/>
              </a:rPr>
              <a:t>Foam</a:t>
            </a:r>
            <a:r>
              <a:rPr sz="1300" spc="9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Reduces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pressure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points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in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shoulder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2F252D"/>
                </a:solidFill>
                <a:latin typeface="Arial"/>
                <a:cs typeface="Arial"/>
              </a:rPr>
              <a:t>hip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areas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increases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in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lumbar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zone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behind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knees.</a:t>
            </a:r>
            <a:endParaRPr sz="900">
              <a:latin typeface="Arial"/>
              <a:cs typeface="Arial"/>
            </a:endParaRPr>
          </a:p>
          <a:p>
            <a:pPr marL="241300" marR="71755" indent="-228600">
              <a:lnSpc>
                <a:spcPct val="107100"/>
              </a:lnSpc>
              <a:spcBef>
                <a:spcPts val="130"/>
              </a:spcBef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Cooling</a:t>
            </a:r>
            <a:r>
              <a:rPr sz="1300" spc="11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Gel</a:t>
            </a:r>
            <a:r>
              <a:rPr sz="1300" spc="11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Comfort</a:t>
            </a:r>
            <a:r>
              <a:rPr sz="1300" spc="11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31D2B"/>
                </a:solidFill>
                <a:latin typeface="Garamond"/>
                <a:cs typeface="Garamond"/>
              </a:rPr>
              <a:t>Foam</a:t>
            </a:r>
            <a:r>
              <a:rPr sz="1300" spc="11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introduction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gel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plush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quilting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foam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adds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pressure </a:t>
            </a:r>
            <a:r>
              <a:rPr sz="900" spc="30" dirty="0">
                <a:solidFill>
                  <a:srgbClr val="2F252D"/>
                </a:solidFill>
                <a:latin typeface="Arial"/>
                <a:cs typeface="Arial"/>
              </a:rPr>
              <a:t>relief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3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30" dirty="0">
                <a:solidFill>
                  <a:srgbClr val="2F252D"/>
                </a:solidFill>
                <a:latin typeface="Arial"/>
                <a:cs typeface="Arial"/>
              </a:rPr>
              <a:t>provides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30" dirty="0">
                <a:solidFill>
                  <a:srgbClr val="2F252D"/>
                </a:solidFill>
                <a:latin typeface="Arial"/>
                <a:cs typeface="Arial"/>
              </a:rPr>
              <a:t>more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3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30" dirty="0">
                <a:solidFill>
                  <a:srgbClr val="2F252D"/>
                </a:solidFill>
                <a:latin typeface="Arial"/>
                <a:cs typeface="Arial"/>
              </a:rPr>
              <a:t>throughout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3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mattress.</a:t>
            </a:r>
            <a:endParaRPr sz="900">
              <a:latin typeface="Arial"/>
              <a:cs typeface="Arial"/>
            </a:endParaRPr>
          </a:p>
          <a:p>
            <a:pPr marL="241300" marR="5080" indent="-228600">
              <a:lnSpc>
                <a:spcPct val="114100"/>
              </a:lnSpc>
              <a:spcBef>
                <a:spcPts val="20"/>
              </a:spcBef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Bio</a:t>
            </a:r>
            <a:r>
              <a:rPr sz="1300" spc="7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Based</a:t>
            </a:r>
            <a:r>
              <a:rPr sz="1300" spc="7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Graphite</a:t>
            </a:r>
            <a:r>
              <a:rPr sz="1300" spc="7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Memory</a:t>
            </a:r>
            <a:r>
              <a:rPr sz="1300" spc="7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31D2B"/>
                </a:solidFill>
                <a:latin typeface="Garamond"/>
                <a:cs typeface="Garamond"/>
              </a:rPr>
              <a:t>Foam</a:t>
            </a:r>
            <a:r>
              <a:rPr sz="1300" spc="7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new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generation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plant-based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foam,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made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without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ozone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depleters,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formaldehyde,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or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phthalates.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This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28%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bio-based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foam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provides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uniform</a:t>
            </a:r>
            <a:r>
              <a:rPr sz="900" spc="5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support,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alleviates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pressure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points,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can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be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recycled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after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use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reduce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environmental impact.</a:t>
            </a:r>
            <a:endParaRPr sz="900">
              <a:latin typeface="Arial"/>
              <a:cs typeface="Arial"/>
            </a:endParaRPr>
          </a:p>
          <a:p>
            <a:pPr marL="241300" marR="78105" indent="-228600">
              <a:lnSpc>
                <a:spcPct val="114100"/>
              </a:lnSpc>
              <a:spcBef>
                <a:spcPts val="20"/>
              </a:spcBef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Recycled</a:t>
            </a:r>
            <a:r>
              <a:rPr sz="1300" spc="13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31D2B"/>
                </a:solidFill>
                <a:latin typeface="Garamond"/>
                <a:cs typeface="Garamond"/>
              </a:rPr>
              <a:t>“Blue”</a:t>
            </a:r>
            <a:r>
              <a:rPr sz="1300" spc="13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Cotton</a:t>
            </a:r>
            <a:r>
              <a:rPr sz="1300" spc="13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Content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that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has</a:t>
            </a:r>
            <a:r>
              <a:rPr sz="900" spc="1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been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recycled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after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manufacturing</a:t>
            </a:r>
            <a:r>
              <a:rPr sz="900" spc="1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but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before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consumption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is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known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as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post-industrial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content,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like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pre-consumer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content.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By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utilizing</a:t>
            </a:r>
            <a:r>
              <a:rPr sz="900" spc="5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recycled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materials,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such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as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breathable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cotton,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we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can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minimize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our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carbon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footprint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2F252D"/>
                </a:solidFill>
                <a:latin typeface="Arial"/>
                <a:cs typeface="Arial"/>
              </a:rPr>
              <a:t>and 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promote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healthier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planet,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ultimately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leading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more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restful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sleep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for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both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you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earth.</a:t>
            </a:r>
            <a:endParaRPr sz="900">
              <a:latin typeface="Arial"/>
              <a:cs typeface="Arial"/>
            </a:endParaRPr>
          </a:p>
          <a:p>
            <a:pPr marL="241300" marR="257810" indent="-228600">
              <a:lnSpc>
                <a:spcPct val="112300"/>
              </a:lnSpc>
              <a:spcBef>
                <a:spcPts val="45"/>
              </a:spcBef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910</a:t>
            </a:r>
            <a:r>
              <a:rPr sz="1300" spc="7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Ergonomic</a:t>
            </a:r>
            <a:r>
              <a:rPr sz="1300" spc="8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HD</a:t>
            </a:r>
            <a:r>
              <a:rPr sz="1300" spc="8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Pocket</a:t>
            </a:r>
            <a:r>
              <a:rPr sz="1300" spc="8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Spring</a:t>
            </a:r>
            <a:r>
              <a:rPr sz="1300" spc="8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910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pocketed</a:t>
            </a:r>
            <a:r>
              <a:rPr sz="900" spc="12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spring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mattress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offers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enhanced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motion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isolation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with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individually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wrapped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coils,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providing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optimum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support </a:t>
            </a:r>
            <a:r>
              <a:rPr sz="900" spc="30" dirty="0">
                <a:solidFill>
                  <a:srgbClr val="2F252D"/>
                </a:solidFill>
                <a:latin typeface="Arial"/>
                <a:cs typeface="Arial"/>
              </a:rPr>
              <a:t>throughout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3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30" dirty="0">
                <a:solidFill>
                  <a:srgbClr val="2F252D"/>
                </a:solidFill>
                <a:latin typeface="Arial"/>
                <a:cs typeface="Arial"/>
              </a:rPr>
              <a:t>entire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mattress.</a:t>
            </a:r>
            <a:endParaRPr sz="900">
              <a:latin typeface="Arial"/>
              <a:cs typeface="Arial"/>
            </a:endParaRPr>
          </a:p>
          <a:p>
            <a:pPr marL="241300" marR="180975" indent="-228600">
              <a:lnSpc>
                <a:spcPct val="107100"/>
              </a:lnSpc>
              <a:spcBef>
                <a:spcPts val="130"/>
              </a:spcBef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Upholstery-Grade</a:t>
            </a:r>
            <a:r>
              <a:rPr sz="1300" spc="10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31D2B"/>
                </a:solidFill>
                <a:latin typeface="Garamond"/>
                <a:cs typeface="Garamond"/>
              </a:rPr>
              <a:t>Foam</a:t>
            </a:r>
            <a:r>
              <a:rPr sz="1300" spc="10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Encasement</a:t>
            </a:r>
            <a:r>
              <a:rPr sz="1300" spc="10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Permanently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seals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innerspring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360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degrees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around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deliver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durable,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more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comfortable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seating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edge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with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20%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more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sleeping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area.</a:t>
            </a:r>
            <a:endParaRPr sz="900">
              <a:latin typeface="Arial"/>
              <a:cs typeface="Arial"/>
            </a:endParaRPr>
          </a:p>
          <a:p>
            <a:pPr marL="241300" marR="224154" indent="-228600">
              <a:lnSpc>
                <a:spcPct val="107100"/>
              </a:lnSpc>
              <a:spcBef>
                <a:spcPts val="130"/>
              </a:spcBef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High-Density</a:t>
            </a:r>
            <a:r>
              <a:rPr sz="1300" spc="12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Base</a:t>
            </a:r>
            <a:r>
              <a:rPr sz="1300" spc="12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31D2B"/>
                </a:solidFill>
                <a:latin typeface="Garamond"/>
                <a:cs typeface="Garamond"/>
              </a:rPr>
              <a:t>Foam</a:t>
            </a:r>
            <a:r>
              <a:rPr sz="1300" spc="12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Provides</a:t>
            </a:r>
            <a:r>
              <a:rPr sz="900" spc="1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deep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under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pocket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spring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while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further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reducing</a:t>
            </a:r>
            <a:r>
              <a:rPr sz="900" spc="2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motion</a:t>
            </a:r>
            <a:r>
              <a:rPr sz="900" spc="2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transfer.</a:t>
            </a:r>
            <a:endParaRPr sz="900">
              <a:latin typeface="Arial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2692476" y="1895791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95" dirty="0">
                <a:solidFill>
                  <a:srgbClr val="A31D2B"/>
                </a:solidFill>
                <a:latin typeface="Garamond"/>
                <a:cs typeface="Garamond"/>
              </a:rPr>
              <a:t>1</a:t>
            </a:r>
            <a:endParaRPr sz="1400">
              <a:latin typeface="Garamond"/>
              <a:cs typeface="Garamond"/>
            </a:endParaRPr>
          </a:p>
        </p:txBody>
      </p:sp>
      <p:grpSp>
        <p:nvGrpSpPr>
          <p:cNvPr id="36" name="object 36"/>
          <p:cNvGrpSpPr/>
          <p:nvPr/>
        </p:nvGrpSpPr>
        <p:grpSpPr>
          <a:xfrm>
            <a:off x="1680395" y="1898523"/>
            <a:ext cx="1193165" cy="545465"/>
            <a:chOff x="1680395" y="1898523"/>
            <a:chExt cx="1193165" cy="545465"/>
          </a:xfrm>
        </p:grpSpPr>
        <p:sp>
          <p:nvSpPr>
            <p:cNvPr id="37" name="object 37"/>
            <p:cNvSpPr/>
            <p:nvPr/>
          </p:nvSpPr>
          <p:spPr>
            <a:xfrm>
              <a:off x="2607310" y="1904873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259334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close/>
                </a:path>
              </a:pathLst>
            </a:custGeom>
            <a:ln w="12700">
              <a:solidFill>
                <a:srgbClr val="590B1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1680395" y="2184118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0"/>
                  </a:move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close/>
                </a:path>
              </a:pathLst>
            </a:custGeom>
            <a:solidFill>
              <a:srgbClr val="FFFFFF">
                <a:alpha val="75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9" name="object 39"/>
          <p:cNvSpPr txBox="1"/>
          <p:nvPr/>
        </p:nvSpPr>
        <p:spPr>
          <a:xfrm>
            <a:off x="1765561" y="2175036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31D2B"/>
                </a:solidFill>
                <a:latin typeface="Garamond"/>
                <a:cs typeface="Garamond"/>
              </a:rPr>
              <a:t>2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1680395" y="2184118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590B1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 txBox="1"/>
          <p:nvPr/>
        </p:nvSpPr>
        <p:spPr>
          <a:xfrm>
            <a:off x="2692476" y="2644775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31D2B"/>
                </a:solidFill>
                <a:latin typeface="Garamond"/>
                <a:cs typeface="Garamond"/>
              </a:rPr>
              <a:t>3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2607310" y="2653855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590B1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 txBox="1"/>
          <p:nvPr/>
        </p:nvSpPr>
        <p:spPr>
          <a:xfrm>
            <a:off x="2683332" y="3017963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31D2B"/>
                </a:solidFill>
                <a:latin typeface="Garamond"/>
                <a:cs typeface="Garamond"/>
              </a:rPr>
              <a:t>4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44" name="object 44"/>
          <p:cNvSpPr/>
          <p:nvPr/>
        </p:nvSpPr>
        <p:spPr>
          <a:xfrm>
            <a:off x="2607310" y="3027045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590B1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 txBox="1"/>
          <p:nvPr/>
        </p:nvSpPr>
        <p:spPr>
          <a:xfrm>
            <a:off x="1689625" y="4266033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31D2B"/>
                </a:solidFill>
                <a:latin typeface="Garamond"/>
                <a:cs typeface="Garamond"/>
              </a:rPr>
              <a:t>6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46" name="object 46"/>
          <p:cNvSpPr/>
          <p:nvPr/>
        </p:nvSpPr>
        <p:spPr>
          <a:xfrm>
            <a:off x="1613603" y="4275114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590B1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 txBox="1"/>
          <p:nvPr/>
        </p:nvSpPr>
        <p:spPr>
          <a:xfrm>
            <a:off x="787400" y="4557017"/>
            <a:ext cx="365760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23520" algn="ctr"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31D2B"/>
                </a:solidFill>
                <a:latin typeface="Garamond"/>
                <a:cs typeface="Garamond"/>
              </a:rPr>
              <a:t>7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2607310" y="4553399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590B1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 txBox="1"/>
          <p:nvPr/>
        </p:nvSpPr>
        <p:spPr>
          <a:xfrm>
            <a:off x="2692476" y="5191568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31D2B"/>
                </a:solidFill>
                <a:latin typeface="Garamond"/>
                <a:cs typeface="Garamond"/>
              </a:rPr>
              <a:t>8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2607310" y="5200650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3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6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6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3"/>
                </a:lnTo>
                <a:close/>
              </a:path>
            </a:pathLst>
          </a:custGeom>
          <a:ln w="12700">
            <a:solidFill>
              <a:srgbClr val="590B1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 txBox="1"/>
          <p:nvPr/>
        </p:nvSpPr>
        <p:spPr>
          <a:xfrm>
            <a:off x="2679776" y="5755448"/>
            <a:ext cx="1149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31D2B"/>
                </a:solidFill>
                <a:latin typeface="Garamond"/>
                <a:cs typeface="Garamond"/>
              </a:rPr>
              <a:t>9</a:t>
            </a:r>
            <a:endParaRPr sz="1400">
              <a:latin typeface="Garamond"/>
              <a:cs typeface="Garamond"/>
            </a:endParaRPr>
          </a:p>
        </p:txBody>
      </p:sp>
      <p:grpSp>
        <p:nvGrpSpPr>
          <p:cNvPr id="52" name="object 52"/>
          <p:cNvGrpSpPr/>
          <p:nvPr/>
        </p:nvGrpSpPr>
        <p:grpSpPr>
          <a:xfrm>
            <a:off x="2600960" y="5758179"/>
            <a:ext cx="272415" cy="739775"/>
            <a:chOff x="2600960" y="5758179"/>
            <a:chExt cx="272415" cy="739775"/>
          </a:xfrm>
        </p:grpSpPr>
        <p:sp>
          <p:nvSpPr>
            <p:cNvPr id="53" name="object 53"/>
            <p:cNvSpPr/>
            <p:nvPr/>
          </p:nvSpPr>
          <p:spPr>
            <a:xfrm>
              <a:off x="2607310" y="5764529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259334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close/>
                </a:path>
              </a:pathLst>
            </a:custGeom>
            <a:ln w="12700">
              <a:solidFill>
                <a:srgbClr val="590B1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2607310" y="6238493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0"/>
                  </a:move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5" name="object 55"/>
          <p:cNvSpPr txBox="1"/>
          <p:nvPr/>
        </p:nvSpPr>
        <p:spPr>
          <a:xfrm>
            <a:off x="787400" y="6242112"/>
            <a:ext cx="365760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4629" algn="ctr">
              <a:lnSpc>
                <a:spcPct val="100000"/>
              </a:lnSpc>
              <a:spcBef>
                <a:spcPts val="100"/>
              </a:spcBef>
            </a:pPr>
            <a:r>
              <a:rPr sz="1400" b="1" spc="-25" dirty="0">
                <a:solidFill>
                  <a:srgbClr val="A31D2B"/>
                </a:solidFill>
                <a:latin typeface="Garamond"/>
                <a:cs typeface="Garamond"/>
              </a:rPr>
              <a:t>10</a:t>
            </a:r>
            <a:endParaRPr sz="1400">
              <a:latin typeface="Garamond"/>
              <a:cs typeface="Garamond"/>
            </a:endParaRPr>
          </a:p>
        </p:txBody>
      </p:sp>
      <p:grpSp>
        <p:nvGrpSpPr>
          <p:cNvPr id="56" name="object 56"/>
          <p:cNvGrpSpPr/>
          <p:nvPr/>
        </p:nvGrpSpPr>
        <p:grpSpPr>
          <a:xfrm>
            <a:off x="2600960" y="6232144"/>
            <a:ext cx="272415" cy="672465"/>
            <a:chOff x="2600960" y="6232144"/>
            <a:chExt cx="272415" cy="672465"/>
          </a:xfrm>
        </p:grpSpPr>
        <p:sp>
          <p:nvSpPr>
            <p:cNvPr id="57" name="object 57"/>
            <p:cNvSpPr/>
            <p:nvPr/>
          </p:nvSpPr>
          <p:spPr>
            <a:xfrm>
              <a:off x="2607310" y="6238494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259334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close/>
                </a:path>
              </a:pathLst>
            </a:custGeom>
            <a:ln w="12700">
              <a:solidFill>
                <a:srgbClr val="590B1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2607310" y="6644881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5">
                  <a:moveTo>
                    <a:pt x="129667" y="0"/>
                  </a:move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6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3"/>
                  </a:ln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6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9" name="object 59"/>
          <p:cNvSpPr txBox="1"/>
          <p:nvPr/>
        </p:nvSpPr>
        <p:spPr>
          <a:xfrm>
            <a:off x="2632671" y="6648499"/>
            <a:ext cx="1784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25" dirty="0">
                <a:solidFill>
                  <a:srgbClr val="A31D2B"/>
                </a:solidFill>
                <a:latin typeface="Garamond"/>
                <a:cs typeface="Garamond"/>
              </a:rPr>
              <a:t>11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60" name="object 60"/>
          <p:cNvSpPr/>
          <p:nvPr/>
        </p:nvSpPr>
        <p:spPr>
          <a:xfrm>
            <a:off x="2607310" y="6644881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5">
                <a:moveTo>
                  <a:pt x="129667" y="259333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6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6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3"/>
                </a:lnTo>
                <a:close/>
              </a:path>
            </a:pathLst>
          </a:custGeom>
          <a:ln w="12700">
            <a:solidFill>
              <a:srgbClr val="590B1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 txBox="1"/>
          <p:nvPr/>
        </p:nvSpPr>
        <p:spPr>
          <a:xfrm>
            <a:off x="2632671" y="7022908"/>
            <a:ext cx="1784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25" dirty="0">
                <a:solidFill>
                  <a:srgbClr val="A31D2B"/>
                </a:solidFill>
                <a:latin typeface="Garamond"/>
                <a:cs typeface="Garamond"/>
              </a:rPr>
              <a:t>12</a:t>
            </a:r>
            <a:endParaRPr sz="1400">
              <a:latin typeface="Garamond"/>
              <a:cs typeface="Garamond"/>
            </a:endParaRPr>
          </a:p>
        </p:txBody>
      </p:sp>
      <p:grpSp>
        <p:nvGrpSpPr>
          <p:cNvPr id="62" name="object 62"/>
          <p:cNvGrpSpPr/>
          <p:nvPr/>
        </p:nvGrpSpPr>
        <p:grpSpPr>
          <a:xfrm>
            <a:off x="2600960" y="7012940"/>
            <a:ext cx="272415" cy="935355"/>
            <a:chOff x="2600960" y="7012940"/>
            <a:chExt cx="272415" cy="935355"/>
          </a:xfrm>
        </p:grpSpPr>
        <p:sp>
          <p:nvSpPr>
            <p:cNvPr id="63" name="object 63"/>
            <p:cNvSpPr/>
            <p:nvPr/>
          </p:nvSpPr>
          <p:spPr>
            <a:xfrm>
              <a:off x="2607310" y="7019290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5">
                  <a:moveTo>
                    <a:pt x="129667" y="259333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6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6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3"/>
                  </a:lnTo>
                  <a:close/>
                </a:path>
              </a:pathLst>
            </a:custGeom>
            <a:ln w="12700">
              <a:solidFill>
                <a:srgbClr val="590B1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2607310" y="7682080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5">
                  <a:moveTo>
                    <a:pt x="129667" y="259334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close/>
                </a:path>
              </a:pathLst>
            </a:custGeom>
            <a:ln w="12700">
              <a:solidFill>
                <a:srgbClr val="590B1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5" name="object 65"/>
          <p:cNvSpPr txBox="1"/>
          <p:nvPr/>
        </p:nvSpPr>
        <p:spPr>
          <a:xfrm>
            <a:off x="1638965" y="7308756"/>
            <a:ext cx="1172210" cy="6159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25" dirty="0">
                <a:solidFill>
                  <a:srgbClr val="A31D2B"/>
                </a:solidFill>
                <a:latin typeface="Garamond"/>
                <a:cs typeface="Garamond"/>
              </a:rPr>
              <a:t>13</a:t>
            </a:r>
            <a:endParaRPr sz="1400">
              <a:latin typeface="Garamond"/>
              <a:cs typeface="Garamond"/>
            </a:endParaRPr>
          </a:p>
          <a:p>
            <a:pPr marR="5715" algn="r">
              <a:lnSpc>
                <a:spcPct val="100000"/>
              </a:lnSpc>
              <a:spcBef>
                <a:spcPts val="1285"/>
              </a:spcBef>
            </a:pPr>
            <a:r>
              <a:rPr sz="1400" b="1" spc="-25" dirty="0">
                <a:solidFill>
                  <a:srgbClr val="A31D2B"/>
                </a:solidFill>
                <a:latin typeface="Garamond"/>
                <a:cs typeface="Garamond"/>
              </a:rPr>
              <a:t>14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66" name="object 66"/>
          <p:cNvSpPr/>
          <p:nvPr/>
        </p:nvSpPr>
        <p:spPr>
          <a:xfrm>
            <a:off x="1613603" y="7305137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5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590B1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 txBox="1"/>
          <p:nvPr/>
        </p:nvSpPr>
        <p:spPr>
          <a:xfrm>
            <a:off x="2692476" y="3838003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31D2B"/>
                </a:solidFill>
                <a:latin typeface="Garamond"/>
                <a:cs typeface="Garamond"/>
              </a:rPr>
              <a:t>5</a:t>
            </a:r>
            <a:endParaRPr sz="1400">
              <a:latin typeface="Garamond"/>
              <a:cs typeface="Garamond"/>
            </a:endParaRPr>
          </a:p>
        </p:txBody>
      </p:sp>
      <p:grpSp>
        <p:nvGrpSpPr>
          <p:cNvPr id="68" name="object 68"/>
          <p:cNvGrpSpPr/>
          <p:nvPr/>
        </p:nvGrpSpPr>
        <p:grpSpPr>
          <a:xfrm>
            <a:off x="2600960" y="3765296"/>
            <a:ext cx="272415" cy="426084"/>
            <a:chOff x="2600960" y="3765296"/>
            <a:chExt cx="272415" cy="426084"/>
          </a:xfrm>
        </p:grpSpPr>
        <p:sp>
          <p:nvSpPr>
            <p:cNvPr id="69" name="object 69"/>
            <p:cNvSpPr/>
            <p:nvPr/>
          </p:nvSpPr>
          <p:spPr>
            <a:xfrm>
              <a:off x="2607310" y="3847084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259334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close/>
                </a:path>
              </a:pathLst>
            </a:custGeom>
            <a:ln w="12700">
              <a:solidFill>
                <a:srgbClr val="590B1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2736977" y="3812723"/>
              <a:ext cx="0" cy="38100"/>
            </a:xfrm>
            <a:custGeom>
              <a:avLst/>
              <a:gdLst/>
              <a:ahLst/>
              <a:cxnLst/>
              <a:rect l="l" t="t" r="r" b="b"/>
              <a:pathLst>
                <a:path h="38100">
                  <a:moveTo>
                    <a:pt x="0" y="0"/>
                  </a:moveTo>
                  <a:lnTo>
                    <a:pt x="0" y="37719"/>
                  </a:lnTo>
                </a:path>
              </a:pathLst>
            </a:custGeom>
            <a:ln w="12700">
              <a:solidFill>
                <a:srgbClr val="590B1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2687383" y="3765296"/>
              <a:ext cx="99695" cy="53340"/>
            </a:xfrm>
            <a:custGeom>
              <a:avLst/>
              <a:gdLst/>
              <a:ahLst/>
              <a:cxnLst/>
              <a:rect l="l" t="t" r="r" b="b"/>
              <a:pathLst>
                <a:path w="99694" h="53339">
                  <a:moveTo>
                    <a:pt x="49593" y="0"/>
                  </a:moveTo>
                  <a:lnTo>
                    <a:pt x="0" y="53340"/>
                  </a:lnTo>
                  <a:lnTo>
                    <a:pt x="99187" y="53340"/>
                  </a:lnTo>
                  <a:lnTo>
                    <a:pt x="49593" y="0"/>
                  </a:lnTo>
                  <a:close/>
                </a:path>
              </a:pathLst>
            </a:custGeom>
            <a:solidFill>
              <a:srgbClr val="590B1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2736977" y="4105855"/>
              <a:ext cx="0" cy="38100"/>
            </a:xfrm>
            <a:custGeom>
              <a:avLst/>
              <a:gdLst/>
              <a:ahLst/>
              <a:cxnLst/>
              <a:rect l="l" t="t" r="r" b="b"/>
              <a:pathLst>
                <a:path h="38100">
                  <a:moveTo>
                    <a:pt x="0" y="37719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590B1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2687383" y="4137661"/>
              <a:ext cx="99695" cy="53340"/>
            </a:xfrm>
            <a:custGeom>
              <a:avLst/>
              <a:gdLst/>
              <a:ahLst/>
              <a:cxnLst/>
              <a:rect l="l" t="t" r="r" b="b"/>
              <a:pathLst>
                <a:path w="99694" h="53339">
                  <a:moveTo>
                    <a:pt x="99187" y="0"/>
                  </a:moveTo>
                  <a:lnTo>
                    <a:pt x="0" y="0"/>
                  </a:lnTo>
                  <a:lnTo>
                    <a:pt x="49593" y="53339"/>
                  </a:lnTo>
                  <a:lnTo>
                    <a:pt x="99187" y="0"/>
                  </a:lnTo>
                  <a:close/>
                </a:path>
              </a:pathLst>
            </a:custGeom>
            <a:solidFill>
              <a:srgbClr val="590B1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4" name="object 74"/>
          <p:cNvSpPr txBox="1"/>
          <p:nvPr/>
        </p:nvSpPr>
        <p:spPr>
          <a:xfrm>
            <a:off x="8010762" y="188267"/>
            <a:ext cx="2291715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The</a:t>
            </a:r>
            <a:r>
              <a:rPr sz="800" spc="75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Seal</a:t>
            </a:r>
            <a:r>
              <a:rPr sz="800" spc="8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of</a:t>
            </a:r>
            <a:r>
              <a:rPr sz="800" spc="9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Cotton</a:t>
            </a:r>
            <a:r>
              <a:rPr sz="800" spc="8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is</a:t>
            </a:r>
            <a:r>
              <a:rPr sz="800" spc="8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a</a:t>
            </a:r>
            <a:r>
              <a:rPr sz="800" spc="8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trademark</a:t>
            </a:r>
            <a:r>
              <a:rPr sz="800" spc="75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of</a:t>
            </a:r>
            <a:r>
              <a:rPr sz="800" spc="9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Cotton</a:t>
            </a:r>
            <a:r>
              <a:rPr sz="800" spc="8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spc="-10" dirty="0">
                <a:solidFill>
                  <a:srgbClr val="539E9F"/>
                </a:solidFill>
                <a:latin typeface="Arial Narrow"/>
                <a:cs typeface="Arial Narrow"/>
              </a:rPr>
              <a:t>Incorporated.</a:t>
            </a:r>
            <a:endParaRPr sz="800">
              <a:latin typeface="Arial Narrow"/>
              <a:cs typeface="Arial Narrow"/>
            </a:endParaRPr>
          </a:p>
        </p:txBody>
      </p:sp>
      <p:pic>
        <p:nvPicPr>
          <p:cNvPr id="75" name="object 75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5864859" y="7325978"/>
            <a:ext cx="740371" cy="740371"/>
          </a:xfrm>
          <a:prstGeom prst="rect">
            <a:avLst/>
          </a:prstGeom>
        </p:spPr>
      </p:pic>
      <p:pic>
        <p:nvPicPr>
          <p:cNvPr id="76" name="object 76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6822163" y="7346667"/>
            <a:ext cx="702696" cy="702696"/>
          </a:xfrm>
          <a:prstGeom prst="rect">
            <a:avLst/>
          </a:prstGeom>
        </p:spPr>
      </p:pic>
      <p:pic>
        <p:nvPicPr>
          <p:cNvPr id="77" name="object 77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8683093" y="7317917"/>
            <a:ext cx="597392" cy="530394"/>
          </a:xfrm>
          <a:prstGeom prst="rect">
            <a:avLst/>
          </a:prstGeom>
        </p:spPr>
      </p:pic>
      <p:sp>
        <p:nvSpPr>
          <p:cNvPr id="78" name="object 78"/>
          <p:cNvSpPr txBox="1"/>
          <p:nvPr/>
        </p:nvSpPr>
        <p:spPr>
          <a:xfrm>
            <a:off x="8753093" y="7881928"/>
            <a:ext cx="45974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6195" marR="5080" indent="-24130">
              <a:lnSpc>
                <a:spcPct val="100000"/>
              </a:lnSpc>
              <a:spcBef>
                <a:spcPts val="100"/>
              </a:spcBef>
            </a:pPr>
            <a:r>
              <a:rPr sz="700" dirty="0">
                <a:solidFill>
                  <a:srgbClr val="231F20"/>
                </a:solidFill>
                <a:latin typeface="Arial Narrow"/>
                <a:cs typeface="Arial Narrow"/>
              </a:rPr>
              <a:t>Amish</a:t>
            </a:r>
            <a:r>
              <a:rPr sz="700" spc="70" dirty="0">
                <a:solidFill>
                  <a:srgbClr val="231F20"/>
                </a:solidFill>
                <a:latin typeface="Arial Narrow"/>
                <a:cs typeface="Arial Narrow"/>
              </a:rPr>
              <a:t> </a:t>
            </a:r>
            <a:r>
              <a:rPr sz="700" spc="-20" dirty="0">
                <a:solidFill>
                  <a:srgbClr val="231F20"/>
                </a:solidFill>
                <a:latin typeface="Arial Narrow"/>
                <a:cs typeface="Arial Narrow"/>
              </a:rPr>
              <a:t>Wood</a:t>
            </a:r>
            <a:r>
              <a:rPr sz="700" spc="500" dirty="0">
                <a:solidFill>
                  <a:srgbClr val="231F20"/>
                </a:solidFill>
                <a:latin typeface="Arial Narrow"/>
                <a:cs typeface="Arial Narrow"/>
              </a:rPr>
              <a:t> </a:t>
            </a:r>
            <a:r>
              <a:rPr sz="700" spc="-10" dirty="0">
                <a:solidFill>
                  <a:srgbClr val="231F20"/>
                </a:solidFill>
                <a:latin typeface="Arial Narrow"/>
                <a:cs typeface="Arial Narrow"/>
              </a:rPr>
              <a:t>Foundation</a:t>
            </a:r>
            <a:endParaRPr sz="700">
              <a:latin typeface="Arial Narrow"/>
              <a:cs typeface="Arial Narrow"/>
            </a:endParaRPr>
          </a:p>
        </p:txBody>
      </p:sp>
      <p:pic>
        <p:nvPicPr>
          <p:cNvPr id="79" name="object 79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9500666" y="7317905"/>
            <a:ext cx="784235" cy="527633"/>
          </a:xfrm>
          <a:prstGeom prst="rect">
            <a:avLst/>
          </a:prstGeom>
        </p:spPr>
      </p:pic>
      <p:sp>
        <p:nvSpPr>
          <p:cNvPr id="80" name="object 80"/>
          <p:cNvSpPr txBox="1"/>
          <p:nvPr/>
        </p:nvSpPr>
        <p:spPr>
          <a:xfrm>
            <a:off x="9602127" y="7900217"/>
            <a:ext cx="58610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3670" marR="5080" indent="-141605">
              <a:lnSpc>
                <a:spcPct val="100000"/>
              </a:lnSpc>
              <a:spcBef>
                <a:spcPts val="100"/>
              </a:spcBef>
            </a:pPr>
            <a:r>
              <a:rPr sz="700" dirty="0">
                <a:solidFill>
                  <a:srgbClr val="231F20"/>
                </a:solidFill>
                <a:latin typeface="Arial Narrow"/>
                <a:cs typeface="Arial Narrow"/>
              </a:rPr>
              <a:t>Adjustable</a:t>
            </a:r>
            <a:r>
              <a:rPr sz="700" spc="110" dirty="0">
                <a:solidFill>
                  <a:srgbClr val="231F20"/>
                </a:solidFill>
                <a:latin typeface="Arial Narrow"/>
                <a:cs typeface="Arial Narrow"/>
              </a:rPr>
              <a:t> </a:t>
            </a:r>
            <a:r>
              <a:rPr sz="700" spc="-20" dirty="0">
                <a:solidFill>
                  <a:srgbClr val="231F20"/>
                </a:solidFill>
                <a:latin typeface="Arial Narrow"/>
                <a:cs typeface="Arial Narrow"/>
              </a:rPr>
              <a:t>Base</a:t>
            </a:r>
            <a:r>
              <a:rPr sz="700" spc="500" dirty="0">
                <a:solidFill>
                  <a:srgbClr val="231F20"/>
                </a:solidFill>
                <a:latin typeface="Arial Narrow"/>
                <a:cs typeface="Arial Narrow"/>
              </a:rPr>
              <a:t> </a:t>
            </a:r>
            <a:r>
              <a:rPr sz="700" spc="-10" dirty="0">
                <a:solidFill>
                  <a:srgbClr val="231F20"/>
                </a:solidFill>
                <a:latin typeface="Arial Narrow"/>
                <a:cs typeface="Arial Narrow"/>
              </a:rPr>
              <a:t>Friendly</a:t>
            </a:r>
            <a:endParaRPr sz="700">
              <a:latin typeface="Arial Narrow"/>
              <a:cs typeface="Arial Narrow"/>
            </a:endParaRPr>
          </a:p>
        </p:txBody>
      </p:sp>
      <p:pic>
        <p:nvPicPr>
          <p:cNvPr id="81" name="object 81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4700311" y="7186273"/>
            <a:ext cx="1042205" cy="1042205"/>
          </a:xfrm>
          <a:prstGeom prst="rect">
            <a:avLst/>
          </a:prstGeom>
        </p:spPr>
      </p:pic>
      <p:pic>
        <p:nvPicPr>
          <p:cNvPr id="82" name="object 82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7640649" y="7405725"/>
            <a:ext cx="914990" cy="54311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20" dirty="0"/>
              <a:t>Prestige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256299" y="4188965"/>
            <a:ext cx="2720340" cy="27063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3500" i="1" spc="130" dirty="0">
                <a:solidFill>
                  <a:srgbClr val="A31D2B"/>
                </a:solidFill>
                <a:latin typeface="Garamond"/>
                <a:cs typeface="Garamond"/>
              </a:rPr>
              <a:t>Grand</a:t>
            </a:r>
            <a:r>
              <a:rPr sz="3500" i="1" spc="-18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3500" i="1" spc="50" dirty="0">
                <a:solidFill>
                  <a:srgbClr val="A31D2B"/>
                </a:solidFill>
                <a:latin typeface="Garamond"/>
                <a:cs typeface="Garamond"/>
              </a:rPr>
              <a:t>Euro</a:t>
            </a:r>
            <a:r>
              <a:rPr sz="3500" i="1" spc="-18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3500" i="1" spc="-25" dirty="0">
                <a:solidFill>
                  <a:srgbClr val="A31D2B"/>
                </a:solidFill>
                <a:latin typeface="Garamond"/>
                <a:cs typeface="Garamond"/>
              </a:rPr>
              <a:t>Top</a:t>
            </a:r>
            <a:endParaRPr sz="3500">
              <a:latin typeface="Garamond"/>
              <a:cs typeface="Garamond"/>
            </a:endParaRPr>
          </a:p>
          <a:p>
            <a:pPr marL="2540" algn="ctr">
              <a:lnSpc>
                <a:spcPct val="100000"/>
              </a:lnSpc>
              <a:spcBef>
                <a:spcPts val="2950"/>
              </a:spcBef>
            </a:pPr>
            <a:r>
              <a:rPr sz="1800" spc="-10" dirty="0">
                <a:solidFill>
                  <a:srgbClr val="A8ADC1"/>
                </a:solidFill>
                <a:latin typeface="Lucida Sans"/>
                <a:cs typeface="Lucida Sans"/>
              </a:rPr>
              <a:t>Signature</a:t>
            </a:r>
            <a:r>
              <a:rPr sz="1800" spc="-110" dirty="0">
                <a:solidFill>
                  <a:srgbClr val="A8ADC1"/>
                </a:solidFill>
                <a:latin typeface="Lucida Sans"/>
                <a:cs typeface="Lucida Sans"/>
              </a:rPr>
              <a:t> </a:t>
            </a:r>
            <a:r>
              <a:rPr sz="1800" spc="-10" dirty="0">
                <a:solidFill>
                  <a:srgbClr val="A8ADC1"/>
                </a:solidFill>
                <a:latin typeface="Lucida Sans"/>
                <a:cs typeface="Lucida Sans"/>
              </a:rPr>
              <a:t>Collection</a:t>
            </a:r>
            <a:endParaRPr sz="1800">
              <a:latin typeface="Lucida Sans"/>
              <a:cs typeface="Lucida Sans"/>
            </a:endParaRPr>
          </a:p>
          <a:p>
            <a:pPr marL="151130" marR="143510" indent="6350" algn="ctr">
              <a:lnSpc>
                <a:spcPct val="125000"/>
              </a:lnSpc>
              <a:spcBef>
                <a:spcPts val="1190"/>
              </a:spcBef>
            </a:pPr>
            <a:r>
              <a:rPr sz="1000" spc="75" dirty="0">
                <a:solidFill>
                  <a:srgbClr val="231F20"/>
                </a:solidFill>
                <a:latin typeface="Verdana"/>
                <a:cs typeface="Verdana"/>
              </a:rPr>
              <a:t>HD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offers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65" dirty="0">
                <a:solidFill>
                  <a:srgbClr val="231F20"/>
                </a:solidFill>
                <a:latin typeface="Verdana"/>
                <a:cs typeface="Verdana"/>
              </a:rPr>
              <a:t>unmatched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value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55" dirty="0">
                <a:solidFill>
                  <a:srgbClr val="231F20"/>
                </a:solidFill>
                <a:latin typeface="Verdana"/>
                <a:cs typeface="Verdana"/>
              </a:rPr>
              <a:t>and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Verdana"/>
                <a:cs typeface="Verdana"/>
              </a:rPr>
              <a:t>is </a:t>
            </a:r>
            <a:r>
              <a:rPr sz="1000" spc="60" dirty="0">
                <a:solidFill>
                  <a:srgbClr val="231F20"/>
                </a:solidFill>
                <a:latin typeface="Verdana"/>
                <a:cs typeface="Verdana"/>
              </a:rPr>
              <a:t>designed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for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those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70" dirty="0">
                <a:solidFill>
                  <a:srgbClr val="231F20"/>
                </a:solidFill>
                <a:latin typeface="Verdana"/>
                <a:cs typeface="Verdana"/>
              </a:rPr>
              <a:t>who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40" dirty="0">
                <a:solidFill>
                  <a:srgbClr val="231F20"/>
                </a:solidFill>
                <a:latin typeface="Verdana"/>
                <a:cs typeface="Verdana"/>
              </a:rPr>
              <a:t>appreciate</a:t>
            </a:r>
            <a:endParaRPr sz="1000">
              <a:latin typeface="Verdana"/>
              <a:cs typeface="Verdana"/>
            </a:endParaRPr>
          </a:p>
          <a:p>
            <a:pPr marL="12700" marR="5080" indent="-635" algn="ctr">
              <a:lnSpc>
                <a:spcPct val="125000"/>
              </a:lnSpc>
            </a:pP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traditional</a:t>
            </a:r>
            <a:r>
              <a:rPr sz="1000" spc="9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quality.</a:t>
            </a:r>
            <a:r>
              <a:rPr sz="1000" spc="10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55" dirty="0">
                <a:solidFill>
                  <a:srgbClr val="231F20"/>
                </a:solidFill>
                <a:latin typeface="Verdana"/>
                <a:cs typeface="Verdana"/>
              </a:rPr>
              <a:t>No</a:t>
            </a:r>
            <a:r>
              <a:rPr sz="1000" spc="10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corners</a:t>
            </a:r>
            <a:r>
              <a:rPr sz="1000" spc="10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are</a:t>
            </a:r>
            <a:r>
              <a:rPr sz="1000" spc="9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-20" dirty="0">
                <a:solidFill>
                  <a:srgbClr val="231F20"/>
                </a:solidFill>
                <a:latin typeface="Verdana"/>
                <a:cs typeface="Verdana"/>
              </a:rPr>
              <a:t>cut, </a:t>
            </a:r>
            <a:r>
              <a:rPr sz="1000" spc="50" dirty="0">
                <a:solidFill>
                  <a:srgbClr val="231F20"/>
                </a:solidFill>
                <a:latin typeface="Verdana"/>
                <a:cs typeface="Verdana"/>
              </a:rPr>
              <a:t>no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concessions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are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made,</a:t>
            </a:r>
            <a:r>
              <a:rPr sz="1000" spc="8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55" dirty="0">
                <a:solidFill>
                  <a:srgbClr val="231F20"/>
                </a:solidFill>
                <a:latin typeface="Verdana"/>
                <a:cs typeface="Verdana"/>
              </a:rPr>
              <a:t>and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20" dirty="0">
                <a:solidFill>
                  <a:srgbClr val="231F20"/>
                </a:solidFill>
                <a:latin typeface="Verdana"/>
                <a:cs typeface="Verdana"/>
              </a:rPr>
              <a:t>only</a:t>
            </a:r>
            <a:r>
              <a:rPr sz="1000" spc="8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Verdana"/>
                <a:cs typeface="Verdana"/>
              </a:rPr>
              <a:t>the </a:t>
            </a:r>
            <a:r>
              <a:rPr sz="1000" spc="-20" dirty="0">
                <a:solidFill>
                  <a:srgbClr val="231F20"/>
                </a:solidFill>
                <a:latin typeface="Verdana"/>
                <a:cs typeface="Verdana"/>
              </a:rPr>
              <a:t>f</a:t>
            </a:r>
            <a:r>
              <a:rPr sz="1000" spc="-16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inest</a:t>
            </a:r>
            <a:r>
              <a:rPr sz="1000" spc="19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materials</a:t>
            </a:r>
            <a:r>
              <a:rPr sz="1000" spc="19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dirty="0">
                <a:solidFill>
                  <a:srgbClr val="231F20"/>
                </a:solidFill>
                <a:latin typeface="Verdana"/>
                <a:cs typeface="Verdana"/>
              </a:rPr>
              <a:t>are</a:t>
            </a:r>
            <a:r>
              <a:rPr sz="1000" spc="190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rdana"/>
                <a:cs typeface="Verdana"/>
              </a:rPr>
              <a:t>sourced.</a:t>
            </a:r>
            <a:endParaRPr sz="1000">
              <a:latin typeface="Verdana"/>
              <a:cs typeface="Verdana"/>
            </a:endParaRPr>
          </a:p>
          <a:p>
            <a:pPr marL="5080" algn="ctr">
              <a:lnSpc>
                <a:spcPct val="100000"/>
              </a:lnSpc>
              <a:spcBef>
                <a:spcPts val="950"/>
              </a:spcBef>
            </a:pPr>
            <a:r>
              <a:rPr sz="1800" b="1" i="1" spc="-10" dirty="0">
                <a:solidFill>
                  <a:srgbClr val="A8ADC1"/>
                </a:solidFill>
                <a:latin typeface="Times New Roman"/>
                <a:cs typeface="Times New Roman"/>
              </a:rPr>
              <a:t>#7433</a:t>
            </a:r>
            <a:endParaRPr sz="1800">
              <a:latin typeface="Times New Roman"/>
              <a:cs typeface="Times New Roman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1080008" y="292608"/>
            <a:ext cx="3072765" cy="7875905"/>
            <a:chOff x="1080008" y="292608"/>
            <a:chExt cx="3072765" cy="7875905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80008" y="292608"/>
              <a:ext cx="3072383" cy="3072384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822787" y="2747309"/>
              <a:ext cx="800762" cy="10610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68626" y="7065264"/>
              <a:ext cx="1295146" cy="110276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63981" y="406780"/>
            <a:ext cx="3852088" cy="7822820"/>
            <a:chOff x="763981" y="406780"/>
            <a:chExt cx="3852088" cy="782282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7387" y="7311275"/>
              <a:ext cx="3657600" cy="918311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87399" y="6136640"/>
              <a:ext cx="3587877" cy="180848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87399" y="6881876"/>
              <a:ext cx="1978533" cy="1347724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59709" y="6477508"/>
              <a:ext cx="1356360" cy="175209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87387" y="6317348"/>
              <a:ext cx="3657600" cy="1280147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87399" y="5962306"/>
              <a:ext cx="3657600" cy="1280160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87399" y="5482031"/>
              <a:ext cx="3657600" cy="1280160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87387" y="5005323"/>
              <a:ext cx="3657600" cy="1280147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87399" y="4404055"/>
              <a:ext cx="3657600" cy="1280160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87387" y="3929379"/>
              <a:ext cx="3657600" cy="1280172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87399" y="3757929"/>
              <a:ext cx="3657600" cy="1280160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87399" y="3294888"/>
              <a:ext cx="3657600" cy="1280160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87399" y="2802635"/>
              <a:ext cx="3657600" cy="1280160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763981" y="2307335"/>
              <a:ext cx="3717036" cy="1280172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763981" y="1932939"/>
              <a:ext cx="3717036" cy="1280147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787387" y="1560575"/>
              <a:ext cx="3657612" cy="1280160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1121029" y="406780"/>
              <a:ext cx="3008630" cy="1435735"/>
            </a:xfrm>
            <a:custGeom>
              <a:avLst/>
              <a:gdLst/>
              <a:ahLst/>
              <a:cxnLst/>
              <a:rect l="l" t="t" r="r" b="b"/>
              <a:pathLst>
                <a:path w="3008629" h="1435735">
                  <a:moveTo>
                    <a:pt x="3008376" y="0"/>
                  </a:moveTo>
                  <a:lnTo>
                    <a:pt x="0" y="0"/>
                  </a:lnTo>
                  <a:lnTo>
                    <a:pt x="0" y="1435608"/>
                  </a:lnTo>
                  <a:lnTo>
                    <a:pt x="3008376" y="1435608"/>
                  </a:lnTo>
                  <a:lnTo>
                    <a:pt x="3008376" y="0"/>
                  </a:lnTo>
                  <a:close/>
                </a:path>
              </a:pathLst>
            </a:custGeom>
            <a:noFill/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1256902" y="312199"/>
            <a:ext cx="2719070" cy="1332230"/>
          </a:xfrm>
          <a:prstGeom prst="rect">
            <a:avLst/>
          </a:prstGeom>
        </p:spPr>
        <p:txBody>
          <a:bodyPr vert="horz" wrap="square" lIns="0" tIns="9969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85"/>
              </a:spcBef>
            </a:pPr>
            <a:r>
              <a:rPr sz="4000" b="1" spc="-10" dirty="0">
                <a:solidFill>
                  <a:srgbClr val="FFFFFF"/>
                </a:solidFill>
                <a:latin typeface="Garamond"/>
                <a:cs typeface="Garamond"/>
              </a:rPr>
              <a:t>Prestige</a:t>
            </a:r>
            <a:endParaRPr sz="4000" dirty="0">
              <a:latin typeface="Garamond"/>
              <a:cs typeface="Garamond"/>
            </a:endParaRPr>
          </a:p>
          <a:p>
            <a:pPr algn="ctr">
              <a:lnSpc>
                <a:spcPct val="100000"/>
              </a:lnSpc>
              <a:spcBef>
                <a:spcPts val="600"/>
              </a:spcBef>
            </a:pPr>
            <a:r>
              <a:rPr sz="3500" i="1" spc="130" dirty="0">
                <a:solidFill>
                  <a:srgbClr val="FFFFFF"/>
                </a:solidFill>
                <a:latin typeface="Garamond"/>
                <a:cs typeface="Garamond"/>
              </a:rPr>
              <a:t>Grand</a:t>
            </a:r>
            <a:r>
              <a:rPr sz="3500" i="1" spc="-185" dirty="0">
                <a:solidFill>
                  <a:srgbClr val="FFFFFF"/>
                </a:solidFill>
                <a:latin typeface="Garamond"/>
                <a:cs typeface="Garamond"/>
              </a:rPr>
              <a:t> </a:t>
            </a:r>
            <a:r>
              <a:rPr sz="3500" i="1" spc="50" dirty="0">
                <a:solidFill>
                  <a:srgbClr val="FFFFFF"/>
                </a:solidFill>
                <a:latin typeface="Garamond"/>
                <a:cs typeface="Garamond"/>
              </a:rPr>
              <a:t>Euro</a:t>
            </a:r>
            <a:r>
              <a:rPr sz="3500" i="1" spc="-180" dirty="0">
                <a:solidFill>
                  <a:srgbClr val="FFFFFF"/>
                </a:solidFill>
                <a:latin typeface="Garamond"/>
                <a:cs typeface="Garamond"/>
              </a:rPr>
              <a:t> </a:t>
            </a:r>
            <a:r>
              <a:rPr sz="3500" i="1" spc="-25" dirty="0">
                <a:solidFill>
                  <a:srgbClr val="FFFFFF"/>
                </a:solidFill>
                <a:latin typeface="Garamond"/>
                <a:cs typeface="Garamond"/>
              </a:rPr>
              <a:t>Top</a:t>
            </a:r>
            <a:endParaRPr sz="3500" dirty="0">
              <a:latin typeface="Garamond"/>
              <a:cs typeface="Garamond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293842" y="4347267"/>
            <a:ext cx="198755" cy="1727200"/>
          </a:xfrm>
          <a:prstGeom prst="rect">
            <a:avLst/>
          </a:prstGeom>
        </p:spPr>
        <p:txBody>
          <a:bodyPr vert="vert270" wrap="square" lIns="0" tIns="209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S</a:t>
            </a:r>
            <a:r>
              <a:rPr sz="1000" spc="170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I</a:t>
            </a:r>
            <a:r>
              <a:rPr sz="1000" spc="175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G</a:t>
            </a:r>
            <a:r>
              <a:rPr sz="1000" spc="175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N</a:t>
            </a:r>
            <a:r>
              <a:rPr sz="1000" spc="170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A</a:t>
            </a:r>
            <a:r>
              <a:rPr sz="1000" spc="175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T</a:t>
            </a:r>
            <a:r>
              <a:rPr sz="1000" spc="175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U</a:t>
            </a:r>
            <a:r>
              <a:rPr sz="1000" spc="175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R</a:t>
            </a:r>
            <a:r>
              <a:rPr sz="1000" spc="170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spc="-50" dirty="0">
                <a:solidFill>
                  <a:srgbClr val="A31D2B"/>
                </a:solidFill>
                <a:latin typeface="Lucida Sans"/>
                <a:cs typeface="Lucida Sans"/>
              </a:rPr>
              <a:t>E</a:t>
            </a:r>
            <a:endParaRPr sz="1000">
              <a:latin typeface="Lucida Sans"/>
              <a:cs typeface="Lucida Sans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293842" y="2155279"/>
            <a:ext cx="198755" cy="1930400"/>
          </a:xfrm>
          <a:prstGeom prst="rect">
            <a:avLst/>
          </a:prstGeom>
        </p:spPr>
        <p:txBody>
          <a:bodyPr vert="vert270" wrap="square" lIns="0" tIns="209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C</a:t>
            </a:r>
            <a:r>
              <a:rPr sz="1000" spc="165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O</a:t>
            </a:r>
            <a:r>
              <a:rPr sz="1000" spc="165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L</a:t>
            </a:r>
            <a:r>
              <a:rPr sz="1000" spc="170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L</a:t>
            </a:r>
            <a:r>
              <a:rPr sz="1000" spc="165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E</a:t>
            </a:r>
            <a:r>
              <a:rPr sz="1000" spc="170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C</a:t>
            </a:r>
            <a:r>
              <a:rPr sz="1000" spc="165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T</a:t>
            </a:r>
            <a:r>
              <a:rPr sz="1000" spc="170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I</a:t>
            </a:r>
            <a:r>
              <a:rPr sz="1000" spc="165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dirty="0">
                <a:solidFill>
                  <a:srgbClr val="A31D2B"/>
                </a:solidFill>
                <a:latin typeface="Lucida Sans"/>
                <a:cs typeface="Lucida Sans"/>
              </a:rPr>
              <a:t>O</a:t>
            </a:r>
            <a:r>
              <a:rPr sz="1000" spc="170" dirty="0">
                <a:solidFill>
                  <a:srgbClr val="A31D2B"/>
                </a:solidFill>
                <a:latin typeface="Lucida Sans"/>
                <a:cs typeface="Lucida Sans"/>
              </a:rPr>
              <a:t>  </a:t>
            </a:r>
            <a:r>
              <a:rPr sz="1000" spc="-50" dirty="0">
                <a:solidFill>
                  <a:srgbClr val="A31D2B"/>
                </a:solidFill>
                <a:latin typeface="Lucida Sans"/>
                <a:cs typeface="Lucida Sans"/>
              </a:rPr>
              <a:t>N</a:t>
            </a:r>
            <a:endParaRPr sz="1000">
              <a:latin typeface="Lucida Sans"/>
              <a:cs typeface="Lucida Sans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4661849" y="209231"/>
            <a:ext cx="194183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b="1" spc="-20" dirty="0">
                <a:solidFill>
                  <a:srgbClr val="A31D2B"/>
                </a:solidFill>
                <a:latin typeface="Garamond"/>
                <a:cs typeface="Garamond"/>
              </a:rPr>
              <a:t>KEY</a:t>
            </a:r>
            <a:r>
              <a:rPr sz="1500" b="1" spc="-4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500" b="1" spc="-50" dirty="0">
                <a:solidFill>
                  <a:srgbClr val="A31D2B"/>
                </a:solidFill>
                <a:latin typeface="Garamond"/>
                <a:cs typeface="Garamond"/>
              </a:rPr>
              <a:t>FEATURES </a:t>
            </a:r>
            <a:r>
              <a:rPr sz="1500" spc="-20" dirty="0">
                <a:solidFill>
                  <a:srgbClr val="A31D2B"/>
                </a:solidFill>
                <a:latin typeface="Baskerville Old Face"/>
                <a:cs typeface="Baskerville Old Face"/>
              </a:rPr>
              <a:t>#7433</a:t>
            </a:r>
            <a:endParaRPr sz="1500">
              <a:latin typeface="Baskerville Old Face"/>
              <a:cs typeface="Baskerville Old Face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4832348" y="488349"/>
            <a:ext cx="5445760" cy="6678295"/>
          </a:xfrm>
          <a:prstGeom prst="rect">
            <a:avLst/>
          </a:prstGeom>
        </p:spPr>
        <p:txBody>
          <a:bodyPr vert="horz" wrap="square" lIns="0" tIns="8890" rIns="0" bIns="0" rtlCol="0">
            <a:spAutoFit/>
          </a:bodyPr>
          <a:lstStyle/>
          <a:p>
            <a:pPr marL="241300" marR="76835" indent="-228600">
              <a:lnSpc>
                <a:spcPct val="114700"/>
              </a:lnSpc>
              <a:spcBef>
                <a:spcPts val="70"/>
              </a:spcBef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Designer</a:t>
            </a:r>
            <a:r>
              <a:rPr sz="1300" spc="9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Luxury</a:t>
            </a:r>
            <a:r>
              <a:rPr sz="1300" spc="10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Cooling</a:t>
            </a:r>
            <a:r>
              <a:rPr sz="1300" spc="10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Knit</a:t>
            </a:r>
            <a:r>
              <a:rPr sz="1300" spc="10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Fabric</a:t>
            </a:r>
            <a:r>
              <a:rPr sz="1300" spc="10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Made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phase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change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material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that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provides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2F252D"/>
                </a:solidFill>
                <a:latin typeface="Arial"/>
                <a:cs typeface="Arial"/>
              </a:rPr>
              <a:t>an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initial</a:t>
            </a:r>
            <a:r>
              <a:rPr sz="900" spc="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cooling</a:t>
            </a:r>
            <a:r>
              <a:rPr sz="900" spc="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sensation</a:t>
            </a:r>
            <a:r>
              <a:rPr sz="900" spc="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help</a:t>
            </a:r>
            <a:r>
              <a:rPr sz="900" spc="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you</a:t>
            </a:r>
            <a:r>
              <a:rPr sz="900" spc="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fall</a:t>
            </a:r>
            <a:r>
              <a:rPr sz="900" spc="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asleep</a:t>
            </a:r>
            <a:r>
              <a:rPr sz="900" spc="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faster</a:t>
            </a:r>
            <a:r>
              <a:rPr sz="900" spc="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ensures</a:t>
            </a:r>
            <a:r>
              <a:rPr sz="900" spc="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comfortable</a:t>
            </a:r>
            <a:r>
              <a:rPr sz="900" spc="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night’s</a:t>
            </a:r>
            <a:r>
              <a:rPr sz="900" spc="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sleep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from</a:t>
            </a:r>
            <a:r>
              <a:rPr sz="900" spc="1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start</a:t>
            </a:r>
            <a:r>
              <a:rPr sz="900" spc="1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finish.</a:t>
            </a:r>
            <a:endParaRPr sz="900">
              <a:latin typeface="Arial"/>
              <a:cs typeface="Arial"/>
            </a:endParaRPr>
          </a:p>
          <a:p>
            <a:pPr marL="241300" marR="108585" indent="-228600">
              <a:lnSpc>
                <a:spcPts val="1300"/>
              </a:lnSpc>
              <a:spcBef>
                <a:spcPts val="80"/>
              </a:spcBef>
              <a:buAutoNum type="arabicPeriod"/>
              <a:tabLst>
                <a:tab pos="241300" algn="l"/>
              </a:tabLst>
            </a:pPr>
            <a:r>
              <a:rPr sz="1300" spc="10" dirty="0">
                <a:solidFill>
                  <a:srgbClr val="A31D2B"/>
                </a:solidFill>
                <a:latin typeface="Garamond"/>
                <a:cs typeface="Garamond"/>
              </a:rPr>
              <a:t>Compression</a:t>
            </a:r>
            <a:r>
              <a:rPr sz="1300" spc="6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31D2B"/>
                </a:solidFill>
                <a:latin typeface="Garamond"/>
                <a:cs typeface="Garamond"/>
              </a:rPr>
              <a:t>Hand</a:t>
            </a:r>
            <a:r>
              <a:rPr sz="1300" spc="6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31D2B"/>
                </a:solidFill>
                <a:latin typeface="Garamond"/>
                <a:cs typeface="Garamond"/>
              </a:rPr>
              <a:t>Tufting</a:t>
            </a:r>
            <a:r>
              <a:rPr sz="1300" spc="6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Creates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loft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that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supports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body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virtually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reduce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0" dirty="0">
                <a:solidFill>
                  <a:srgbClr val="2F252D"/>
                </a:solidFill>
                <a:latin typeface="Arial"/>
                <a:cs typeface="Arial"/>
              </a:rPr>
              <a:t>body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impressions.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Hand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tufting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is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true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mark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quality.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Durable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fasteners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are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inserted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by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0" dirty="0">
                <a:solidFill>
                  <a:srgbClr val="2F252D"/>
                </a:solidFill>
                <a:latin typeface="Arial"/>
                <a:cs typeface="Arial"/>
              </a:rPr>
              <a:t>hand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through</a:t>
            </a:r>
            <a:r>
              <a:rPr sz="900" spc="12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all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layers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secure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upholstery.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This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time-intensive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technique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dramatically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reduces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body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impressions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provides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superb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support.</a:t>
            </a:r>
            <a:endParaRPr sz="900">
              <a:latin typeface="Arial"/>
              <a:cs typeface="Arial"/>
            </a:endParaRPr>
          </a:p>
          <a:p>
            <a:pPr marL="241300" marR="152400" indent="-228600">
              <a:lnSpc>
                <a:spcPts val="1300"/>
              </a:lnSpc>
              <a:buAutoNum type="arabicPeriod"/>
              <a:tabLst>
                <a:tab pos="241300" algn="l"/>
              </a:tabLst>
            </a:pPr>
            <a:r>
              <a:rPr sz="1300" spc="10" dirty="0">
                <a:solidFill>
                  <a:srgbClr val="A31D2B"/>
                </a:solidFill>
                <a:latin typeface="Garamond"/>
                <a:cs typeface="Garamond"/>
              </a:rPr>
              <a:t>Natural</a:t>
            </a:r>
            <a:r>
              <a:rPr sz="1300" spc="4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31D2B"/>
                </a:solidFill>
                <a:latin typeface="Garamond"/>
                <a:cs typeface="Garamond"/>
              </a:rPr>
              <a:t>FR</a:t>
            </a:r>
            <a:r>
              <a:rPr sz="1300" spc="4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31D2B"/>
                </a:solidFill>
                <a:latin typeface="Garamond"/>
                <a:cs typeface="Garamond"/>
              </a:rPr>
              <a:t>Rayon</a:t>
            </a:r>
            <a:r>
              <a:rPr sz="1300" spc="4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31D2B"/>
                </a:solidFill>
                <a:latin typeface="Garamond"/>
                <a:cs typeface="Garamond"/>
              </a:rPr>
              <a:t>Fiber</a:t>
            </a:r>
            <a:r>
              <a:rPr sz="1300" spc="4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fire-retardant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fiber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we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use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is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most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natural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design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0" dirty="0">
                <a:solidFill>
                  <a:srgbClr val="2F252D"/>
                </a:solidFill>
                <a:latin typeface="Arial"/>
                <a:cs typeface="Arial"/>
              </a:rPr>
              <a:t>made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from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Rayon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Silicate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combination.</a:t>
            </a:r>
            <a:endParaRPr sz="900">
              <a:latin typeface="Arial"/>
              <a:cs typeface="Arial"/>
            </a:endParaRPr>
          </a:p>
          <a:p>
            <a:pPr marL="241300" marR="203200" indent="-228600">
              <a:lnSpc>
                <a:spcPts val="1300"/>
              </a:lnSpc>
              <a:buAutoNum type="arabicPeriod"/>
              <a:tabLst>
                <a:tab pos="241300" algn="l"/>
              </a:tabLst>
            </a:pPr>
            <a:r>
              <a:rPr sz="1300" spc="20" dirty="0">
                <a:solidFill>
                  <a:srgbClr val="A31D2B"/>
                </a:solidFill>
                <a:latin typeface="Garamond"/>
                <a:cs typeface="Garamond"/>
              </a:rPr>
              <a:t>Silk,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31D2B"/>
                </a:solidFill>
                <a:latin typeface="Garamond"/>
                <a:cs typeface="Garamond"/>
              </a:rPr>
              <a:t>Wool,</a:t>
            </a:r>
            <a:r>
              <a:rPr sz="1300" spc="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20" dirty="0">
                <a:solidFill>
                  <a:srgbClr val="A31D2B"/>
                </a:solidFill>
                <a:latin typeface="Garamond"/>
                <a:cs typeface="Garamond"/>
              </a:rPr>
              <a:t>&amp;</a:t>
            </a:r>
            <a:r>
              <a:rPr sz="1300" spc="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20" dirty="0">
                <a:solidFill>
                  <a:srgbClr val="A31D2B"/>
                </a:solidFill>
                <a:latin typeface="Garamond"/>
                <a:cs typeface="Garamond"/>
              </a:rPr>
              <a:t>Cashmere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Naturally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regulates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temperature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wicks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away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moisture.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2F252D"/>
                </a:solidFill>
                <a:latin typeface="Arial"/>
                <a:cs typeface="Arial"/>
              </a:rPr>
              <a:t>The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perfect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blend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is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added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quilt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keep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you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comfortable,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cool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0" dirty="0">
                <a:solidFill>
                  <a:srgbClr val="2F252D"/>
                </a:solidFill>
                <a:latin typeface="Arial"/>
                <a:cs typeface="Arial"/>
              </a:rPr>
              <a:t>dry.</a:t>
            </a:r>
            <a:endParaRPr sz="900">
              <a:latin typeface="Arial"/>
              <a:cs typeface="Arial"/>
            </a:endParaRPr>
          </a:p>
          <a:p>
            <a:pPr marL="241300" marR="339090" indent="-228600" algn="just">
              <a:lnSpc>
                <a:spcPts val="1300"/>
              </a:lnSpc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Cooling</a:t>
            </a:r>
            <a:r>
              <a:rPr sz="1300" spc="9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Gel</a:t>
            </a:r>
            <a:r>
              <a:rPr sz="1300" spc="10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Contour</a:t>
            </a:r>
            <a:r>
              <a:rPr sz="1300" spc="9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31D2B"/>
                </a:solidFill>
                <a:latin typeface="Garamond"/>
                <a:cs typeface="Garamond"/>
              </a:rPr>
              <a:t>Foam</a:t>
            </a:r>
            <a:r>
              <a:rPr sz="1300" spc="10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infusion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cooling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gel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plush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quilting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foam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allows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it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better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mold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contours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your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body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providing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more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pressure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relief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support </a:t>
            </a:r>
            <a:r>
              <a:rPr sz="900" spc="30" dirty="0">
                <a:solidFill>
                  <a:srgbClr val="2F252D"/>
                </a:solidFill>
                <a:latin typeface="Arial"/>
                <a:cs typeface="Arial"/>
              </a:rPr>
              <a:t>throughout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3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mattress.</a:t>
            </a:r>
            <a:endParaRPr sz="900">
              <a:latin typeface="Arial"/>
              <a:cs typeface="Arial"/>
            </a:endParaRPr>
          </a:p>
          <a:p>
            <a:pPr marL="241300" marR="213360" indent="-228600">
              <a:lnSpc>
                <a:spcPts val="1300"/>
              </a:lnSpc>
              <a:buAutoNum type="arabicPeriod"/>
              <a:tabLst>
                <a:tab pos="241300" algn="l"/>
              </a:tabLst>
            </a:pPr>
            <a:r>
              <a:rPr sz="1300" spc="10" dirty="0">
                <a:solidFill>
                  <a:srgbClr val="A31D2B"/>
                </a:solidFill>
                <a:latin typeface="Garamond"/>
                <a:cs typeface="Garamond"/>
              </a:rPr>
              <a:t>Natural</a:t>
            </a:r>
            <a:r>
              <a:rPr sz="1300" spc="4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31D2B"/>
                </a:solidFill>
                <a:latin typeface="Garamond"/>
                <a:cs typeface="Garamond"/>
              </a:rPr>
              <a:t>Latex</a:t>
            </a:r>
            <a:r>
              <a:rPr sz="1300" spc="4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31D2B"/>
                </a:solidFill>
                <a:latin typeface="Garamond"/>
                <a:cs typeface="Garamond"/>
              </a:rPr>
              <a:t>Lumbar</a:t>
            </a:r>
            <a:r>
              <a:rPr sz="1300" spc="4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10" dirty="0">
                <a:solidFill>
                  <a:srgbClr val="A31D2B"/>
                </a:solidFill>
                <a:latin typeface="Garamond"/>
                <a:cs typeface="Garamond"/>
              </a:rPr>
              <a:t>Support</a:t>
            </a:r>
            <a:r>
              <a:rPr sz="1300" spc="4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Provides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extra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where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you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need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it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most,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in</a:t>
            </a:r>
            <a:r>
              <a:rPr sz="900" spc="8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2F252D"/>
                </a:solidFill>
                <a:latin typeface="Arial"/>
                <a:cs typeface="Arial"/>
              </a:rPr>
              <a:t>the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center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third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your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body,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virtually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eliminating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sagging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in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center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mattress.</a:t>
            </a:r>
            <a:endParaRPr sz="900">
              <a:latin typeface="Arial"/>
              <a:cs typeface="Arial"/>
            </a:endParaRPr>
          </a:p>
          <a:p>
            <a:pPr marL="241300" marR="87630" indent="-228600">
              <a:lnSpc>
                <a:spcPts val="1300"/>
              </a:lnSpc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Certified</a:t>
            </a:r>
            <a:r>
              <a:rPr sz="1300" spc="13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Organic</a:t>
            </a:r>
            <a:r>
              <a:rPr sz="1300" spc="13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Firm</a:t>
            </a:r>
            <a:r>
              <a:rPr sz="1300" spc="13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Latex</a:t>
            </a:r>
            <a:r>
              <a:rPr sz="1300" spc="13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900" spc="-35" dirty="0">
                <a:solidFill>
                  <a:srgbClr val="2F252D"/>
                </a:solidFill>
                <a:latin typeface="Arial"/>
                <a:cs typeface="Arial"/>
              </a:rPr>
              <a:t>GOLS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certified,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hypoallergenic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resistant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dust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mites,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mold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mildew,</a:t>
            </a:r>
            <a:r>
              <a:rPr sz="900" spc="1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natural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latex</a:t>
            </a:r>
            <a:r>
              <a:rPr sz="900" spc="1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gently</a:t>
            </a:r>
            <a:r>
              <a:rPr sz="900" spc="1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lifts</a:t>
            </a:r>
            <a:r>
              <a:rPr sz="900" spc="1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your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body,</a:t>
            </a:r>
            <a:r>
              <a:rPr sz="900" spc="1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conforms</a:t>
            </a:r>
            <a:r>
              <a:rPr sz="900" spc="1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your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unique</a:t>
            </a:r>
            <a:r>
              <a:rPr sz="900" spc="1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shape</a:t>
            </a:r>
            <a:r>
              <a:rPr sz="900" spc="1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2F252D"/>
                </a:solidFill>
                <a:latin typeface="Arial"/>
                <a:cs typeface="Arial"/>
              </a:rPr>
              <a:t>and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distribute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weight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evenly.</a:t>
            </a:r>
            <a:endParaRPr sz="900">
              <a:latin typeface="Arial"/>
              <a:cs typeface="Arial"/>
            </a:endParaRPr>
          </a:p>
          <a:p>
            <a:pPr marL="241300" marR="68580" indent="-228600">
              <a:lnSpc>
                <a:spcPts val="1300"/>
              </a:lnSpc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High-Density</a:t>
            </a:r>
            <a:r>
              <a:rPr sz="1300" spc="11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Plush</a:t>
            </a:r>
            <a:r>
              <a:rPr sz="1300" spc="114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Memory</a:t>
            </a:r>
            <a:r>
              <a:rPr sz="1300" spc="114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31D2B"/>
                </a:solidFill>
                <a:latin typeface="Garamond"/>
                <a:cs typeface="Garamond"/>
              </a:rPr>
              <a:t>Foam</a:t>
            </a:r>
            <a:r>
              <a:rPr sz="1300" spc="114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Quick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recovery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memory</a:t>
            </a:r>
            <a:r>
              <a:rPr sz="900" spc="15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foam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provides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greatest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level</a:t>
            </a:r>
            <a:r>
              <a:rPr sz="900" spc="1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1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motion</a:t>
            </a:r>
            <a:r>
              <a:rPr sz="900" spc="1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separation</a:t>
            </a:r>
            <a:r>
              <a:rPr sz="900" spc="1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pressure</a:t>
            </a:r>
            <a:r>
              <a:rPr sz="900" spc="1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relief.</a:t>
            </a:r>
            <a:endParaRPr sz="900">
              <a:latin typeface="Arial"/>
              <a:cs typeface="Arial"/>
            </a:endParaRPr>
          </a:p>
          <a:p>
            <a:pPr marL="241300" marR="26034" indent="-228600">
              <a:lnSpc>
                <a:spcPts val="1300"/>
              </a:lnSpc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5-Zone</a:t>
            </a:r>
            <a:r>
              <a:rPr sz="1300" spc="9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High-Density</a:t>
            </a:r>
            <a:r>
              <a:rPr sz="1300" spc="9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Performance</a:t>
            </a:r>
            <a:r>
              <a:rPr sz="1300" spc="9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31D2B"/>
                </a:solidFill>
                <a:latin typeface="Garamond"/>
                <a:cs typeface="Garamond"/>
              </a:rPr>
              <a:t>Foam</a:t>
            </a:r>
            <a:r>
              <a:rPr sz="1300" spc="9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Reduces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pressure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points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in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shoulder</a:t>
            </a:r>
            <a:r>
              <a:rPr sz="900" spc="13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2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2F252D"/>
                </a:solidFill>
                <a:latin typeface="Arial"/>
                <a:cs typeface="Arial"/>
              </a:rPr>
              <a:t>hip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areas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increases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in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lumbar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zone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behind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knees.</a:t>
            </a:r>
            <a:endParaRPr sz="900">
              <a:latin typeface="Arial"/>
              <a:cs typeface="Arial"/>
            </a:endParaRPr>
          </a:p>
          <a:p>
            <a:pPr marL="241300" marR="71755" indent="-228600">
              <a:lnSpc>
                <a:spcPts val="1300"/>
              </a:lnSpc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Cooling</a:t>
            </a:r>
            <a:r>
              <a:rPr sz="1300" spc="11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Gel</a:t>
            </a:r>
            <a:r>
              <a:rPr sz="1300" spc="11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Comfort</a:t>
            </a:r>
            <a:r>
              <a:rPr sz="1300" spc="11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31D2B"/>
                </a:solidFill>
                <a:latin typeface="Garamond"/>
                <a:cs typeface="Garamond"/>
              </a:rPr>
              <a:t>Foam</a:t>
            </a:r>
            <a:r>
              <a:rPr sz="1300" spc="11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introduction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gel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plush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quilting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foam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adds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pressure </a:t>
            </a:r>
            <a:r>
              <a:rPr sz="900" spc="30" dirty="0">
                <a:solidFill>
                  <a:srgbClr val="2F252D"/>
                </a:solidFill>
                <a:latin typeface="Arial"/>
                <a:cs typeface="Arial"/>
              </a:rPr>
              <a:t>relief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3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30" dirty="0">
                <a:solidFill>
                  <a:srgbClr val="2F252D"/>
                </a:solidFill>
                <a:latin typeface="Arial"/>
                <a:cs typeface="Arial"/>
              </a:rPr>
              <a:t>provides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30" dirty="0">
                <a:solidFill>
                  <a:srgbClr val="2F252D"/>
                </a:solidFill>
                <a:latin typeface="Arial"/>
                <a:cs typeface="Arial"/>
              </a:rPr>
              <a:t>more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3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30" dirty="0">
                <a:solidFill>
                  <a:srgbClr val="2F252D"/>
                </a:solidFill>
                <a:latin typeface="Arial"/>
                <a:cs typeface="Arial"/>
              </a:rPr>
              <a:t>throughout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3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mattress.</a:t>
            </a:r>
            <a:endParaRPr sz="900">
              <a:latin typeface="Arial"/>
              <a:cs typeface="Arial"/>
            </a:endParaRPr>
          </a:p>
          <a:p>
            <a:pPr marL="241300" marR="5080" indent="-228600">
              <a:lnSpc>
                <a:spcPts val="1300"/>
              </a:lnSpc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Bio</a:t>
            </a:r>
            <a:r>
              <a:rPr sz="1300" spc="7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Based</a:t>
            </a:r>
            <a:r>
              <a:rPr sz="1300" spc="7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Graphite</a:t>
            </a:r>
            <a:r>
              <a:rPr sz="1300" spc="7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Memory</a:t>
            </a:r>
            <a:r>
              <a:rPr sz="1300" spc="7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31D2B"/>
                </a:solidFill>
                <a:latin typeface="Garamond"/>
                <a:cs typeface="Garamond"/>
              </a:rPr>
              <a:t>Foam</a:t>
            </a:r>
            <a:r>
              <a:rPr sz="1300" spc="7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new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generation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of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plant-based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foam,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made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without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ozone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depleters,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formaldehyde,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or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phthalates.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This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28%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bio-based</a:t>
            </a:r>
            <a:r>
              <a:rPr sz="900" spc="11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foam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provides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uniform</a:t>
            </a:r>
            <a:r>
              <a:rPr sz="900" spc="5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support,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alleviates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pressure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points,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can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be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recycled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after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use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reduce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environmental impact.</a:t>
            </a:r>
            <a:endParaRPr sz="900">
              <a:latin typeface="Arial"/>
              <a:cs typeface="Arial"/>
            </a:endParaRPr>
          </a:p>
          <a:p>
            <a:pPr marL="241300" marR="78105" indent="-228600">
              <a:lnSpc>
                <a:spcPts val="1300"/>
              </a:lnSpc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Recycled</a:t>
            </a:r>
            <a:r>
              <a:rPr sz="1300" spc="13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31D2B"/>
                </a:solidFill>
                <a:latin typeface="Garamond"/>
                <a:cs typeface="Garamond"/>
              </a:rPr>
              <a:t>“Blue”</a:t>
            </a:r>
            <a:r>
              <a:rPr sz="1300" spc="13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Cotton</a:t>
            </a:r>
            <a:r>
              <a:rPr sz="1300" spc="13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Content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that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has</a:t>
            </a:r>
            <a:r>
              <a:rPr sz="900" spc="1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been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recycled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after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manufacturing</a:t>
            </a:r>
            <a:r>
              <a:rPr sz="900" spc="1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but</a:t>
            </a:r>
            <a:r>
              <a:rPr sz="900" spc="16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before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consumption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is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known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as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post-industrial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content,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like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pre-consumer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content.</a:t>
            </a:r>
            <a:r>
              <a:rPr sz="900" spc="7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By</a:t>
            </a:r>
            <a:r>
              <a:rPr sz="900" spc="7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utilizing</a:t>
            </a:r>
            <a:r>
              <a:rPr sz="900" spc="5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recycled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materials,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such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as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breathable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cotton,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we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can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minimize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our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carbon</a:t>
            </a:r>
            <a:r>
              <a:rPr sz="900" spc="9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footprint</a:t>
            </a:r>
            <a:r>
              <a:rPr sz="900" spc="8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2F252D"/>
                </a:solidFill>
                <a:latin typeface="Arial"/>
                <a:cs typeface="Arial"/>
              </a:rPr>
              <a:t>and 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promote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healthier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planet,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ultimately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leading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more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restful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sleep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for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50" dirty="0">
                <a:solidFill>
                  <a:srgbClr val="2F252D"/>
                </a:solidFill>
                <a:latin typeface="Arial"/>
                <a:cs typeface="Arial"/>
              </a:rPr>
              <a:t>both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you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9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earth.</a:t>
            </a:r>
            <a:endParaRPr sz="900">
              <a:latin typeface="Arial"/>
              <a:cs typeface="Arial"/>
            </a:endParaRPr>
          </a:p>
          <a:p>
            <a:pPr marL="241300" marR="257810" indent="-228600">
              <a:lnSpc>
                <a:spcPts val="1300"/>
              </a:lnSpc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910</a:t>
            </a:r>
            <a:r>
              <a:rPr sz="1300" spc="7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Ergonomic</a:t>
            </a:r>
            <a:r>
              <a:rPr sz="1300" spc="8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HD</a:t>
            </a:r>
            <a:r>
              <a:rPr sz="1300" spc="8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Pocket</a:t>
            </a:r>
            <a:r>
              <a:rPr sz="1300" spc="8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Spring</a:t>
            </a:r>
            <a:r>
              <a:rPr sz="1300" spc="8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910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pocketed</a:t>
            </a:r>
            <a:r>
              <a:rPr sz="900" spc="12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spring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mattress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offers</a:t>
            </a:r>
            <a:r>
              <a:rPr sz="900" spc="114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enhanced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and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motion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isolation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with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individually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wrapped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coils,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F252D"/>
                </a:solidFill>
                <a:latin typeface="Arial"/>
                <a:cs typeface="Arial"/>
              </a:rPr>
              <a:t>providing</a:t>
            </a:r>
            <a:r>
              <a:rPr sz="900" spc="14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45" dirty="0">
                <a:solidFill>
                  <a:srgbClr val="2F252D"/>
                </a:solidFill>
                <a:latin typeface="Arial"/>
                <a:cs typeface="Arial"/>
              </a:rPr>
              <a:t>optimum</a:t>
            </a:r>
            <a:r>
              <a:rPr sz="900" spc="14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support </a:t>
            </a:r>
            <a:r>
              <a:rPr sz="900" spc="30" dirty="0">
                <a:solidFill>
                  <a:srgbClr val="2F252D"/>
                </a:solidFill>
                <a:latin typeface="Arial"/>
                <a:cs typeface="Arial"/>
              </a:rPr>
              <a:t>throughout</a:t>
            </a:r>
            <a:r>
              <a:rPr sz="900" spc="10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3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30" dirty="0">
                <a:solidFill>
                  <a:srgbClr val="2F252D"/>
                </a:solidFill>
                <a:latin typeface="Arial"/>
                <a:cs typeface="Arial"/>
              </a:rPr>
              <a:t>entire</a:t>
            </a:r>
            <a:r>
              <a:rPr sz="900" spc="10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mattress.</a:t>
            </a:r>
            <a:endParaRPr sz="900">
              <a:latin typeface="Arial"/>
              <a:cs typeface="Arial"/>
            </a:endParaRPr>
          </a:p>
          <a:p>
            <a:pPr marL="241300" marR="180975" indent="-228600">
              <a:lnSpc>
                <a:spcPts val="1300"/>
              </a:lnSpc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Upholstery-Grade</a:t>
            </a:r>
            <a:r>
              <a:rPr sz="1300" spc="10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31D2B"/>
                </a:solidFill>
                <a:latin typeface="Garamond"/>
                <a:cs typeface="Garamond"/>
              </a:rPr>
              <a:t>Foam</a:t>
            </a:r>
            <a:r>
              <a:rPr sz="1300" spc="10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Encasement</a:t>
            </a:r>
            <a:r>
              <a:rPr sz="1300" spc="10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Permanently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seals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innerspring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360</a:t>
            </a:r>
            <a:r>
              <a:rPr sz="900" spc="13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degrees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around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to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deliver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a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durable,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more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comfortable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seating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edge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with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20%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more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2F252D"/>
                </a:solidFill>
                <a:latin typeface="Arial"/>
                <a:cs typeface="Arial"/>
              </a:rPr>
              <a:t>sleeping</a:t>
            </a:r>
            <a:r>
              <a:rPr sz="900" spc="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area.</a:t>
            </a:r>
            <a:endParaRPr sz="900">
              <a:latin typeface="Arial"/>
              <a:cs typeface="Arial"/>
            </a:endParaRPr>
          </a:p>
          <a:p>
            <a:pPr marL="241300" marR="224154" indent="-228600">
              <a:lnSpc>
                <a:spcPts val="1300"/>
              </a:lnSpc>
              <a:buAutoNum type="arabicPeriod"/>
              <a:tabLst>
                <a:tab pos="241300" algn="l"/>
              </a:tabLst>
            </a:pP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High-Density</a:t>
            </a:r>
            <a:r>
              <a:rPr sz="1300" spc="120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dirty="0">
                <a:solidFill>
                  <a:srgbClr val="A31D2B"/>
                </a:solidFill>
                <a:latin typeface="Garamond"/>
                <a:cs typeface="Garamond"/>
              </a:rPr>
              <a:t>Base</a:t>
            </a:r>
            <a:r>
              <a:rPr sz="1300" spc="12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1300" spc="-10" dirty="0">
                <a:solidFill>
                  <a:srgbClr val="A31D2B"/>
                </a:solidFill>
                <a:latin typeface="Garamond"/>
                <a:cs typeface="Garamond"/>
              </a:rPr>
              <a:t>Foam</a:t>
            </a:r>
            <a:r>
              <a:rPr sz="1300" spc="125" dirty="0">
                <a:solidFill>
                  <a:srgbClr val="A31D2B"/>
                </a:solidFill>
                <a:latin typeface="Garamond"/>
                <a:cs typeface="Garamond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Provides</a:t>
            </a:r>
            <a:r>
              <a:rPr sz="900" spc="1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deep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support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under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the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pocket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spring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while</a:t>
            </a:r>
            <a:r>
              <a:rPr sz="900" spc="155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further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reducing</a:t>
            </a:r>
            <a:r>
              <a:rPr sz="900" spc="2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F252D"/>
                </a:solidFill>
                <a:latin typeface="Arial"/>
                <a:cs typeface="Arial"/>
              </a:rPr>
              <a:t>motion</a:t>
            </a:r>
            <a:r>
              <a:rPr sz="900" spc="260" dirty="0">
                <a:solidFill>
                  <a:srgbClr val="2F252D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2F252D"/>
                </a:solidFill>
                <a:latin typeface="Arial"/>
                <a:cs typeface="Arial"/>
              </a:rPr>
              <a:t>transfer.</a:t>
            </a:r>
            <a:endParaRPr sz="900">
              <a:latin typeface="Arial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2692476" y="1794191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95" dirty="0">
                <a:solidFill>
                  <a:srgbClr val="A31D2B"/>
                </a:solidFill>
                <a:latin typeface="Garamond"/>
                <a:cs typeface="Garamond"/>
              </a:rPr>
              <a:t>1</a:t>
            </a:r>
            <a:endParaRPr sz="1400">
              <a:latin typeface="Garamond"/>
              <a:cs typeface="Garamond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1616744" y="1796923"/>
            <a:ext cx="1256665" cy="556260"/>
            <a:chOff x="1616744" y="1796923"/>
            <a:chExt cx="1256665" cy="556260"/>
          </a:xfrm>
        </p:grpSpPr>
        <p:sp>
          <p:nvSpPr>
            <p:cNvPr id="39" name="object 39"/>
            <p:cNvSpPr/>
            <p:nvPr/>
          </p:nvSpPr>
          <p:spPr>
            <a:xfrm>
              <a:off x="2607309" y="1803273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259334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close/>
                </a:path>
              </a:pathLst>
            </a:custGeom>
            <a:ln w="12700">
              <a:solidFill>
                <a:srgbClr val="590B1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1616744" y="2093692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0"/>
                  </a:move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close/>
                </a:path>
              </a:pathLst>
            </a:custGeom>
            <a:solidFill>
              <a:srgbClr val="FFFFFF">
                <a:alpha val="75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1" name="object 41"/>
          <p:cNvSpPr txBox="1"/>
          <p:nvPr/>
        </p:nvSpPr>
        <p:spPr>
          <a:xfrm>
            <a:off x="1701910" y="2084612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31D2B"/>
                </a:solidFill>
                <a:latin typeface="Garamond"/>
                <a:cs typeface="Garamond"/>
              </a:rPr>
              <a:t>2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1616744" y="2093692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590B1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 txBox="1"/>
          <p:nvPr/>
        </p:nvSpPr>
        <p:spPr>
          <a:xfrm>
            <a:off x="2692476" y="2543175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31D2B"/>
                </a:solidFill>
                <a:latin typeface="Garamond"/>
                <a:cs typeface="Garamond"/>
              </a:rPr>
              <a:t>3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44" name="object 44"/>
          <p:cNvSpPr/>
          <p:nvPr/>
        </p:nvSpPr>
        <p:spPr>
          <a:xfrm>
            <a:off x="2607310" y="2552255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590B1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 txBox="1"/>
          <p:nvPr/>
        </p:nvSpPr>
        <p:spPr>
          <a:xfrm>
            <a:off x="2683332" y="2916363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31D2B"/>
                </a:solidFill>
                <a:latin typeface="Garamond"/>
                <a:cs typeface="Garamond"/>
              </a:rPr>
              <a:t>4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46" name="object 46"/>
          <p:cNvSpPr/>
          <p:nvPr/>
        </p:nvSpPr>
        <p:spPr>
          <a:xfrm>
            <a:off x="2607310" y="2925445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590B1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 txBox="1"/>
          <p:nvPr/>
        </p:nvSpPr>
        <p:spPr>
          <a:xfrm>
            <a:off x="2679776" y="4499165"/>
            <a:ext cx="1149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31D2B"/>
                </a:solidFill>
                <a:latin typeface="Garamond"/>
                <a:cs typeface="Garamond"/>
              </a:rPr>
              <a:t>7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2607310" y="4495546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590B1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 txBox="1"/>
          <p:nvPr/>
        </p:nvSpPr>
        <p:spPr>
          <a:xfrm>
            <a:off x="1692766" y="4175640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31D2B"/>
                </a:solidFill>
                <a:latin typeface="Garamond"/>
                <a:cs typeface="Garamond"/>
              </a:rPr>
              <a:t>6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1616744" y="4172021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590B1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 txBox="1"/>
          <p:nvPr/>
        </p:nvSpPr>
        <p:spPr>
          <a:xfrm>
            <a:off x="2679776" y="4934773"/>
            <a:ext cx="1149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31D2B"/>
                </a:solidFill>
                <a:latin typeface="Garamond"/>
                <a:cs typeface="Garamond"/>
              </a:rPr>
              <a:t>8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2607310" y="4943855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590B1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 txBox="1"/>
          <p:nvPr/>
        </p:nvSpPr>
        <p:spPr>
          <a:xfrm>
            <a:off x="2692476" y="5545475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31D2B"/>
                </a:solidFill>
                <a:latin typeface="Garamond"/>
                <a:cs typeface="Garamond"/>
              </a:rPr>
              <a:t>9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54" name="object 54"/>
          <p:cNvSpPr/>
          <p:nvPr/>
        </p:nvSpPr>
        <p:spPr>
          <a:xfrm>
            <a:off x="2607310" y="5554557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4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590B1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 txBox="1"/>
          <p:nvPr/>
        </p:nvSpPr>
        <p:spPr>
          <a:xfrm>
            <a:off x="2630449" y="6017186"/>
            <a:ext cx="18669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25" dirty="0">
                <a:solidFill>
                  <a:srgbClr val="A31D2B"/>
                </a:solidFill>
                <a:latin typeface="Garamond"/>
                <a:cs typeface="Garamond"/>
              </a:rPr>
              <a:t>10</a:t>
            </a:r>
            <a:endParaRPr sz="1400">
              <a:latin typeface="Garamond"/>
              <a:cs typeface="Garamond"/>
            </a:endParaRPr>
          </a:p>
        </p:txBody>
      </p:sp>
      <p:grpSp>
        <p:nvGrpSpPr>
          <p:cNvPr id="56" name="object 56"/>
          <p:cNvGrpSpPr/>
          <p:nvPr/>
        </p:nvGrpSpPr>
        <p:grpSpPr>
          <a:xfrm>
            <a:off x="2600960" y="6007216"/>
            <a:ext cx="272415" cy="750570"/>
            <a:chOff x="2600960" y="6007216"/>
            <a:chExt cx="272415" cy="750570"/>
          </a:xfrm>
        </p:grpSpPr>
        <p:sp>
          <p:nvSpPr>
            <p:cNvPr id="57" name="object 57"/>
            <p:cNvSpPr/>
            <p:nvPr/>
          </p:nvSpPr>
          <p:spPr>
            <a:xfrm>
              <a:off x="2607310" y="6013566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259333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6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6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3"/>
                  </a:lnTo>
                  <a:close/>
                </a:path>
              </a:pathLst>
            </a:custGeom>
            <a:ln w="12700">
              <a:solidFill>
                <a:srgbClr val="590B1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2607310" y="6497827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5">
                  <a:moveTo>
                    <a:pt x="129667" y="0"/>
                  </a:move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9" name="object 59"/>
          <p:cNvSpPr txBox="1"/>
          <p:nvPr/>
        </p:nvSpPr>
        <p:spPr>
          <a:xfrm>
            <a:off x="787400" y="6501446"/>
            <a:ext cx="358584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1940" algn="ctr">
              <a:lnSpc>
                <a:spcPct val="100000"/>
              </a:lnSpc>
              <a:spcBef>
                <a:spcPts val="100"/>
              </a:spcBef>
            </a:pPr>
            <a:r>
              <a:rPr sz="1400" b="1" spc="-25" dirty="0">
                <a:solidFill>
                  <a:srgbClr val="A31D2B"/>
                </a:solidFill>
                <a:latin typeface="Garamond"/>
                <a:cs typeface="Garamond"/>
              </a:rPr>
              <a:t>11</a:t>
            </a:r>
            <a:endParaRPr sz="1400">
              <a:latin typeface="Garamond"/>
              <a:cs typeface="Garamond"/>
            </a:endParaRPr>
          </a:p>
        </p:txBody>
      </p:sp>
      <p:grpSp>
        <p:nvGrpSpPr>
          <p:cNvPr id="60" name="object 60"/>
          <p:cNvGrpSpPr/>
          <p:nvPr/>
        </p:nvGrpSpPr>
        <p:grpSpPr>
          <a:xfrm>
            <a:off x="2600960" y="6491478"/>
            <a:ext cx="272415" cy="718820"/>
            <a:chOff x="2600960" y="6491478"/>
            <a:chExt cx="272415" cy="718820"/>
          </a:xfrm>
        </p:grpSpPr>
        <p:sp>
          <p:nvSpPr>
            <p:cNvPr id="61" name="object 61"/>
            <p:cNvSpPr/>
            <p:nvPr/>
          </p:nvSpPr>
          <p:spPr>
            <a:xfrm>
              <a:off x="2607310" y="6497828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5">
                  <a:moveTo>
                    <a:pt x="129667" y="259334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close/>
                </a:path>
              </a:pathLst>
            </a:custGeom>
            <a:ln w="12700">
              <a:solidFill>
                <a:srgbClr val="590B1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2607310" y="6950456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5">
                  <a:moveTo>
                    <a:pt x="129667" y="0"/>
                  </a:move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3" name="object 63"/>
          <p:cNvSpPr txBox="1"/>
          <p:nvPr/>
        </p:nvSpPr>
        <p:spPr>
          <a:xfrm>
            <a:off x="2632671" y="6954073"/>
            <a:ext cx="1784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25" dirty="0">
                <a:solidFill>
                  <a:srgbClr val="A31D2B"/>
                </a:solidFill>
                <a:latin typeface="Garamond"/>
                <a:cs typeface="Garamond"/>
              </a:rPr>
              <a:t>12</a:t>
            </a:r>
            <a:endParaRPr sz="1400">
              <a:latin typeface="Garamond"/>
              <a:cs typeface="Garamond"/>
            </a:endParaRPr>
          </a:p>
        </p:txBody>
      </p:sp>
      <p:grpSp>
        <p:nvGrpSpPr>
          <p:cNvPr id="64" name="object 64"/>
          <p:cNvGrpSpPr/>
          <p:nvPr/>
        </p:nvGrpSpPr>
        <p:grpSpPr>
          <a:xfrm>
            <a:off x="2600960" y="6944106"/>
            <a:ext cx="272415" cy="636270"/>
            <a:chOff x="2600960" y="6944106"/>
            <a:chExt cx="272415" cy="636270"/>
          </a:xfrm>
        </p:grpSpPr>
        <p:sp>
          <p:nvSpPr>
            <p:cNvPr id="65" name="object 65"/>
            <p:cNvSpPr/>
            <p:nvPr/>
          </p:nvSpPr>
          <p:spPr>
            <a:xfrm>
              <a:off x="2607310" y="6950456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5">
                  <a:moveTo>
                    <a:pt x="129667" y="259334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close/>
                </a:path>
              </a:pathLst>
            </a:custGeom>
            <a:ln w="12700">
              <a:solidFill>
                <a:srgbClr val="590B1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2607310" y="7314693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5">
                  <a:moveTo>
                    <a:pt x="129667" y="259333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6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6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3"/>
                  </a:lnTo>
                  <a:close/>
                </a:path>
              </a:pathLst>
            </a:custGeom>
            <a:ln w="12700">
              <a:solidFill>
                <a:srgbClr val="590B1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7" name="object 67"/>
          <p:cNvSpPr txBox="1"/>
          <p:nvPr/>
        </p:nvSpPr>
        <p:spPr>
          <a:xfrm>
            <a:off x="2632671" y="7875366"/>
            <a:ext cx="1784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25" dirty="0">
                <a:solidFill>
                  <a:srgbClr val="A31D2B"/>
                </a:solidFill>
                <a:latin typeface="Garamond"/>
                <a:cs typeface="Garamond"/>
              </a:rPr>
              <a:t>15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68" name="object 68"/>
          <p:cNvSpPr/>
          <p:nvPr/>
        </p:nvSpPr>
        <p:spPr>
          <a:xfrm>
            <a:off x="2607310" y="7871748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5">
                <a:moveTo>
                  <a:pt x="129667" y="259334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7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7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4"/>
                </a:lnTo>
                <a:close/>
              </a:path>
            </a:pathLst>
          </a:custGeom>
          <a:ln w="12700">
            <a:solidFill>
              <a:srgbClr val="590B1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 txBox="1"/>
          <p:nvPr/>
        </p:nvSpPr>
        <p:spPr>
          <a:xfrm>
            <a:off x="1642106" y="7297746"/>
            <a:ext cx="1169035" cy="493395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002665">
              <a:lnSpc>
                <a:spcPct val="100000"/>
              </a:lnSpc>
              <a:spcBef>
                <a:spcPts val="260"/>
              </a:spcBef>
            </a:pPr>
            <a:r>
              <a:rPr sz="1400" b="1" spc="-25" dirty="0">
                <a:solidFill>
                  <a:srgbClr val="A31D2B"/>
                </a:solidFill>
                <a:latin typeface="Garamond"/>
                <a:cs typeface="Garamond"/>
              </a:rPr>
              <a:t>13</a:t>
            </a:r>
            <a:endParaRPr sz="1400">
              <a:latin typeface="Garamond"/>
              <a:cs typeface="Garamond"/>
            </a:endParaRPr>
          </a:p>
          <a:p>
            <a:pPr marL="12700">
              <a:lnSpc>
                <a:spcPct val="100000"/>
              </a:lnSpc>
              <a:spcBef>
                <a:spcPts val="160"/>
              </a:spcBef>
            </a:pPr>
            <a:r>
              <a:rPr sz="1400" b="1" spc="-25" dirty="0">
                <a:solidFill>
                  <a:srgbClr val="A31D2B"/>
                </a:solidFill>
                <a:latin typeface="Garamond"/>
                <a:cs typeface="Garamond"/>
              </a:rPr>
              <a:t>14</a:t>
            </a:r>
            <a:endParaRPr sz="1400">
              <a:latin typeface="Garamond"/>
              <a:cs typeface="Garamond"/>
            </a:endParaRPr>
          </a:p>
        </p:txBody>
      </p:sp>
      <p:sp>
        <p:nvSpPr>
          <p:cNvPr id="70" name="object 70"/>
          <p:cNvSpPr/>
          <p:nvPr/>
        </p:nvSpPr>
        <p:spPr>
          <a:xfrm>
            <a:off x="1616744" y="7548618"/>
            <a:ext cx="259715" cy="259715"/>
          </a:xfrm>
          <a:custGeom>
            <a:avLst/>
            <a:gdLst/>
            <a:ahLst/>
            <a:cxnLst/>
            <a:rect l="l" t="t" r="r" b="b"/>
            <a:pathLst>
              <a:path w="259714" h="259715">
                <a:moveTo>
                  <a:pt x="129667" y="259333"/>
                </a:moveTo>
                <a:lnTo>
                  <a:pt x="180140" y="249144"/>
                </a:lnTo>
                <a:lnTo>
                  <a:pt x="221356" y="221356"/>
                </a:lnTo>
                <a:lnTo>
                  <a:pt x="249144" y="180140"/>
                </a:lnTo>
                <a:lnTo>
                  <a:pt x="259334" y="129666"/>
                </a:lnTo>
                <a:lnTo>
                  <a:pt x="249144" y="79193"/>
                </a:lnTo>
                <a:lnTo>
                  <a:pt x="221356" y="37977"/>
                </a:lnTo>
                <a:lnTo>
                  <a:pt x="180140" y="10189"/>
                </a:lnTo>
                <a:lnTo>
                  <a:pt x="129667" y="0"/>
                </a:lnTo>
                <a:lnTo>
                  <a:pt x="79193" y="10189"/>
                </a:lnTo>
                <a:lnTo>
                  <a:pt x="37977" y="37977"/>
                </a:lnTo>
                <a:lnTo>
                  <a:pt x="10189" y="79193"/>
                </a:lnTo>
                <a:lnTo>
                  <a:pt x="0" y="129666"/>
                </a:lnTo>
                <a:lnTo>
                  <a:pt x="10189" y="180140"/>
                </a:lnTo>
                <a:lnTo>
                  <a:pt x="37977" y="221356"/>
                </a:lnTo>
                <a:lnTo>
                  <a:pt x="79193" y="249144"/>
                </a:lnTo>
                <a:lnTo>
                  <a:pt x="129667" y="259333"/>
                </a:lnTo>
                <a:close/>
              </a:path>
            </a:pathLst>
          </a:custGeom>
          <a:ln w="12700">
            <a:solidFill>
              <a:srgbClr val="590B1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 txBox="1"/>
          <p:nvPr/>
        </p:nvSpPr>
        <p:spPr>
          <a:xfrm>
            <a:off x="2692476" y="3723703"/>
            <a:ext cx="1022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A31D2B"/>
                </a:solidFill>
                <a:latin typeface="Garamond"/>
                <a:cs typeface="Garamond"/>
              </a:rPr>
              <a:t>5</a:t>
            </a:r>
            <a:endParaRPr sz="1400">
              <a:latin typeface="Garamond"/>
              <a:cs typeface="Garamond"/>
            </a:endParaRPr>
          </a:p>
        </p:txBody>
      </p:sp>
      <p:grpSp>
        <p:nvGrpSpPr>
          <p:cNvPr id="72" name="object 72"/>
          <p:cNvGrpSpPr/>
          <p:nvPr/>
        </p:nvGrpSpPr>
        <p:grpSpPr>
          <a:xfrm>
            <a:off x="2600960" y="3650996"/>
            <a:ext cx="272415" cy="426084"/>
            <a:chOff x="2600960" y="3650996"/>
            <a:chExt cx="272415" cy="426084"/>
          </a:xfrm>
        </p:grpSpPr>
        <p:sp>
          <p:nvSpPr>
            <p:cNvPr id="73" name="object 73"/>
            <p:cNvSpPr/>
            <p:nvPr/>
          </p:nvSpPr>
          <p:spPr>
            <a:xfrm>
              <a:off x="2607310" y="3732784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4" h="259714">
                  <a:moveTo>
                    <a:pt x="129667" y="259334"/>
                  </a:moveTo>
                  <a:lnTo>
                    <a:pt x="180140" y="249144"/>
                  </a:lnTo>
                  <a:lnTo>
                    <a:pt x="221356" y="221356"/>
                  </a:lnTo>
                  <a:lnTo>
                    <a:pt x="249144" y="180140"/>
                  </a:lnTo>
                  <a:lnTo>
                    <a:pt x="259334" y="129667"/>
                  </a:lnTo>
                  <a:lnTo>
                    <a:pt x="249144" y="79193"/>
                  </a:lnTo>
                  <a:lnTo>
                    <a:pt x="221356" y="37977"/>
                  </a:lnTo>
                  <a:lnTo>
                    <a:pt x="180140" y="10189"/>
                  </a:lnTo>
                  <a:lnTo>
                    <a:pt x="129667" y="0"/>
                  </a:lnTo>
                  <a:lnTo>
                    <a:pt x="79193" y="10189"/>
                  </a:lnTo>
                  <a:lnTo>
                    <a:pt x="37977" y="37977"/>
                  </a:lnTo>
                  <a:lnTo>
                    <a:pt x="10189" y="79193"/>
                  </a:lnTo>
                  <a:lnTo>
                    <a:pt x="0" y="129667"/>
                  </a:lnTo>
                  <a:lnTo>
                    <a:pt x="10189" y="180140"/>
                  </a:lnTo>
                  <a:lnTo>
                    <a:pt x="37977" y="221356"/>
                  </a:lnTo>
                  <a:lnTo>
                    <a:pt x="79193" y="249144"/>
                  </a:lnTo>
                  <a:lnTo>
                    <a:pt x="129667" y="259334"/>
                  </a:lnTo>
                  <a:close/>
                </a:path>
              </a:pathLst>
            </a:custGeom>
            <a:ln w="12700">
              <a:solidFill>
                <a:srgbClr val="590B1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2736977" y="3698423"/>
              <a:ext cx="0" cy="38100"/>
            </a:xfrm>
            <a:custGeom>
              <a:avLst/>
              <a:gdLst/>
              <a:ahLst/>
              <a:cxnLst/>
              <a:rect l="l" t="t" r="r" b="b"/>
              <a:pathLst>
                <a:path h="38100">
                  <a:moveTo>
                    <a:pt x="0" y="0"/>
                  </a:moveTo>
                  <a:lnTo>
                    <a:pt x="0" y="37719"/>
                  </a:lnTo>
                </a:path>
              </a:pathLst>
            </a:custGeom>
            <a:ln w="12700">
              <a:solidFill>
                <a:srgbClr val="590B1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2687383" y="3650996"/>
              <a:ext cx="99695" cy="53340"/>
            </a:xfrm>
            <a:custGeom>
              <a:avLst/>
              <a:gdLst/>
              <a:ahLst/>
              <a:cxnLst/>
              <a:rect l="l" t="t" r="r" b="b"/>
              <a:pathLst>
                <a:path w="99694" h="53339">
                  <a:moveTo>
                    <a:pt x="49593" y="0"/>
                  </a:moveTo>
                  <a:lnTo>
                    <a:pt x="0" y="53340"/>
                  </a:lnTo>
                  <a:lnTo>
                    <a:pt x="99187" y="53340"/>
                  </a:lnTo>
                  <a:lnTo>
                    <a:pt x="49593" y="0"/>
                  </a:lnTo>
                  <a:close/>
                </a:path>
              </a:pathLst>
            </a:custGeom>
            <a:solidFill>
              <a:srgbClr val="590B1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2736977" y="3991555"/>
              <a:ext cx="0" cy="38100"/>
            </a:xfrm>
            <a:custGeom>
              <a:avLst/>
              <a:gdLst/>
              <a:ahLst/>
              <a:cxnLst/>
              <a:rect l="l" t="t" r="r" b="b"/>
              <a:pathLst>
                <a:path h="38100">
                  <a:moveTo>
                    <a:pt x="0" y="37719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590B1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2687383" y="4023361"/>
              <a:ext cx="99695" cy="53340"/>
            </a:xfrm>
            <a:custGeom>
              <a:avLst/>
              <a:gdLst/>
              <a:ahLst/>
              <a:cxnLst/>
              <a:rect l="l" t="t" r="r" b="b"/>
              <a:pathLst>
                <a:path w="99694" h="53339">
                  <a:moveTo>
                    <a:pt x="99187" y="0"/>
                  </a:moveTo>
                  <a:lnTo>
                    <a:pt x="0" y="0"/>
                  </a:lnTo>
                  <a:lnTo>
                    <a:pt x="49593" y="53339"/>
                  </a:lnTo>
                  <a:lnTo>
                    <a:pt x="99187" y="0"/>
                  </a:lnTo>
                  <a:close/>
                </a:path>
              </a:pathLst>
            </a:custGeom>
            <a:solidFill>
              <a:srgbClr val="590B1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8" name="object 78"/>
          <p:cNvSpPr txBox="1"/>
          <p:nvPr/>
        </p:nvSpPr>
        <p:spPr>
          <a:xfrm>
            <a:off x="8010762" y="188267"/>
            <a:ext cx="2291715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The</a:t>
            </a:r>
            <a:r>
              <a:rPr sz="800" spc="75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Seal</a:t>
            </a:r>
            <a:r>
              <a:rPr sz="800" spc="8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of</a:t>
            </a:r>
            <a:r>
              <a:rPr sz="800" spc="9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Cotton</a:t>
            </a:r>
            <a:r>
              <a:rPr sz="800" spc="8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is</a:t>
            </a:r>
            <a:r>
              <a:rPr sz="800" spc="8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a</a:t>
            </a:r>
            <a:r>
              <a:rPr sz="800" spc="8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trademark</a:t>
            </a:r>
            <a:r>
              <a:rPr sz="800" spc="75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of</a:t>
            </a:r>
            <a:r>
              <a:rPr sz="800" spc="9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dirty="0">
                <a:solidFill>
                  <a:srgbClr val="539E9F"/>
                </a:solidFill>
                <a:latin typeface="Arial Narrow"/>
                <a:cs typeface="Arial Narrow"/>
              </a:rPr>
              <a:t>Cotton</a:t>
            </a:r>
            <a:r>
              <a:rPr sz="800" spc="80" dirty="0">
                <a:solidFill>
                  <a:srgbClr val="539E9F"/>
                </a:solidFill>
                <a:latin typeface="Arial Narrow"/>
                <a:cs typeface="Arial Narrow"/>
              </a:rPr>
              <a:t> </a:t>
            </a:r>
            <a:r>
              <a:rPr sz="800" spc="-10" dirty="0">
                <a:solidFill>
                  <a:srgbClr val="539E9F"/>
                </a:solidFill>
                <a:latin typeface="Arial Narrow"/>
                <a:cs typeface="Arial Narrow"/>
              </a:rPr>
              <a:t>Incorporated.</a:t>
            </a:r>
            <a:endParaRPr sz="800">
              <a:latin typeface="Arial Narrow"/>
              <a:cs typeface="Arial Narrow"/>
            </a:endParaRPr>
          </a:p>
        </p:txBody>
      </p:sp>
      <p:pic>
        <p:nvPicPr>
          <p:cNvPr id="79" name="object 79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5864859" y="7325978"/>
            <a:ext cx="740371" cy="740371"/>
          </a:xfrm>
          <a:prstGeom prst="rect">
            <a:avLst/>
          </a:prstGeom>
        </p:spPr>
      </p:pic>
      <p:pic>
        <p:nvPicPr>
          <p:cNvPr id="80" name="object 80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6822163" y="7346667"/>
            <a:ext cx="702696" cy="702696"/>
          </a:xfrm>
          <a:prstGeom prst="rect">
            <a:avLst/>
          </a:prstGeom>
        </p:spPr>
      </p:pic>
      <p:pic>
        <p:nvPicPr>
          <p:cNvPr id="81" name="object 81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8683093" y="7317917"/>
            <a:ext cx="597392" cy="530394"/>
          </a:xfrm>
          <a:prstGeom prst="rect">
            <a:avLst/>
          </a:prstGeom>
        </p:spPr>
      </p:pic>
      <p:sp>
        <p:nvSpPr>
          <p:cNvPr id="82" name="object 82"/>
          <p:cNvSpPr txBox="1"/>
          <p:nvPr/>
        </p:nvSpPr>
        <p:spPr>
          <a:xfrm>
            <a:off x="8753093" y="7881928"/>
            <a:ext cx="45974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6195" marR="5080" indent="-24130">
              <a:lnSpc>
                <a:spcPct val="100000"/>
              </a:lnSpc>
              <a:spcBef>
                <a:spcPts val="100"/>
              </a:spcBef>
            </a:pPr>
            <a:r>
              <a:rPr sz="700" dirty="0">
                <a:solidFill>
                  <a:srgbClr val="231F20"/>
                </a:solidFill>
                <a:latin typeface="Arial Narrow"/>
                <a:cs typeface="Arial Narrow"/>
              </a:rPr>
              <a:t>Amish</a:t>
            </a:r>
            <a:r>
              <a:rPr sz="700" spc="70" dirty="0">
                <a:solidFill>
                  <a:srgbClr val="231F20"/>
                </a:solidFill>
                <a:latin typeface="Arial Narrow"/>
                <a:cs typeface="Arial Narrow"/>
              </a:rPr>
              <a:t> </a:t>
            </a:r>
            <a:r>
              <a:rPr sz="700" spc="-20" dirty="0">
                <a:solidFill>
                  <a:srgbClr val="231F20"/>
                </a:solidFill>
                <a:latin typeface="Arial Narrow"/>
                <a:cs typeface="Arial Narrow"/>
              </a:rPr>
              <a:t>Wood</a:t>
            </a:r>
            <a:r>
              <a:rPr sz="700" spc="500" dirty="0">
                <a:solidFill>
                  <a:srgbClr val="231F20"/>
                </a:solidFill>
                <a:latin typeface="Arial Narrow"/>
                <a:cs typeface="Arial Narrow"/>
              </a:rPr>
              <a:t> </a:t>
            </a:r>
            <a:r>
              <a:rPr sz="700" spc="-10" dirty="0">
                <a:solidFill>
                  <a:srgbClr val="231F20"/>
                </a:solidFill>
                <a:latin typeface="Arial Narrow"/>
                <a:cs typeface="Arial Narrow"/>
              </a:rPr>
              <a:t>Foundation</a:t>
            </a:r>
            <a:endParaRPr sz="700">
              <a:latin typeface="Arial Narrow"/>
              <a:cs typeface="Arial Narrow"/>
            </a:endParaRPr>
          </a:p>
        </p:txBody>
      </p:sp>
      <p:pic>
        <p:nvPicPr>
          <p:cNvPr id="83" name="object 83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9500666" y="7317905"/>
            <a:ext cx="784235" cy="527633"/>
          </a:xfrm>
          <a:prstGeom prst="rect">
            <a:avLst/>
          </a:prstGeom>
        </p:spPr>
      </p:pic>
      <p:sp>
        <p:nvSpPr>
          <p:cNvPr id="84" name="object 84"/>
          <p:cNvSpPr txBox="1"/>
          <p:nvPr/>
        </p:nvSpPr>
        <p:spPr>
          <a:xfrm>
            <a:off x="9602127" y="7900217"/>
            <a:ext cx="58610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3670" marR="5080" indent="-141605">
              <a:lnSpc>
                <a:spcPct val="100000"/>
              </a:lnSpc>
              <a:spcBef>
                <a:spcPts val="100"/>
              </a:spcBef>
            </a:pPr>
            <a:r>
              <a:rPr sz="700" dirty="0">
                <a:solidFill>
                  <a:srgbClr val="231F20"/>
                </a:solidFill>
                <a:latin typeface="Arial Narrow"/>
                <a:cs typeface="Arial Narrow"/>
              </a:rPr>
              <a:t>Adjustable</a:t>
            </a:r>
            <a:r>
              <a:rPr sz="700" spc="110" dirty="0">
                <a:solidFill>
                  <a:srgbClr val="231F20"/>
                </a:solidFill>
                <a:latin typeface="Arial Narrow"/>
                <a:cs typeface="Arial Narrow"/>
              </a:rPr>
              <a:t> </a:t>
            </a:r>
            <a:r>
              <a:rPr sz="700" spc="-20" dirty="0">
                <a:solidFill>
                  <a:srgbClr val="231F20"/>
                </a:solidFill>
                <a:latin typeface="Arial Narrow"/>
                <a:cs typeface="Arial Narrow"/>
              </a:rPr>
              <a:t>Base</a:t>
            </a:r>
            <a:r>
              <a:rPr sz="700" spc="500" dirty="0">
                <a:solidFill>
                  <a:srgbClr val="231F20"/>
                </a:solidFill>
                <a:latin typeface="Arial Narrow"/>
                <a:cs typeface="Arial Narrow"/>
              </a:rPr>
              <a:t> </a:t>
            </a:r>
            <a:r>
              <a:rPr sz="700" spc="-10" dirty="0">
                <a:solidFill>
                  <a:srgbClr val="231F20"/>
                </a:solidFill>
                <a:latin typeface="Arial Narrow"/>
                <a:cs typeface="Arial Narrow"/>
              </a:rPr>
              <a:t>Friendly</a:t>
            </a:r>
            <a:endParaRPr sz="700">
              <a:latin typeface="Arial Narrow"/>
              <a:cs typeface="Arial Narrow"/>
            </a:endParaRPr>
          </a:p>
        </p:txBody>
      </p:sp>
      <p:pic>
        <p:nvPicPr>
          <p:cNvPr id="85" name="object 85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4700311" y="7186273"/>
            <a:ext cx="1042205" cy="1042205"/>
          </a:xfrm>
          <a:prstGeom prst="rect">
            <a:avLst/>
          </a:prstGeom>
        </p:spPr>
      </p:pic>
      <p:pic>
        <p:nvPicPr>
          <p:cNvPr id="86" name="object 86"/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7640649" y="7405725"/>
            <a:ext cx="914990" cy="54311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</TotalTime>
  <Words>2189</Words>
  <Application>Microsoft Office PowerPoint</Application>
  <PresentationFormat>Custom</PresentationFormat>
  <Paragraphs>179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Arial</vt:lpstr>
      <vt:lpstr>Arial Narrow</vt:lpstr>
      <vt:lpstr>Baskerville Old Face</vt:lpstr>
      <vt:lpstr>Calibri</vt:lpstr>
      <vt:lpstr>Garamond</vt:lpstr>
      <vt:lpstr>Lucida Sans</vt:lpstr>
      <vt:lpstr>Times New Roman</vt:lpstr>
      <vt:lpstr>Verdana</vt:lpstr>
      <vt:lpstr>Office Theme</vt:lpstr>
      <vt:lpstr>Prestige</vt:lpstr>
      <vt:lpstr>PowerPoint Presentation</vt:lpstr>
      <vt:lpstr>Prestige</vt:lpstr>
      <vt:lpstr>PowerPoint Presentation</vt:lpstr>
      <vt:lpstr>Prestige Euro Top Luxury Top</vt:lpstr>
      <vt:lpstr>PowerPoint Presentation</vt:lpstr>
      <vt:lpstr>Prestige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Dave Asuigui</cp:lastModifiedBy>
  <cp:revision>1</cp:revision>
  <dcterms:created xsi:type="dcterms:W3CDTF">2025-10-15T16:27:43Z</dcterms:created>
  <dcterms:modified xsi:type="dcterms:W3CDTF">2025-10-15T16:35:08Z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2025-10-15T00:00:00Z</vt:filetime>
  </property>
  <property fmtid="{D5CDD505-2E9C-101B-9397-08002B2CF9AE}" pid="3" name="Creator">
    <vt:lpwstr>Adobe InDesign 20.5 (Windows)</vt:lpwstr>
  </property>
  <property fmtid="{D5CDD505-2E9C-101B-9397-08002B2CF9AE}" pid="4" name="LastSaved">
    <vt:filetime>2025-10-15T00:00:00Z</vt:filetime>
  </property>
  <property fmtid="{D5CDD505-2E9C-101B-9397-08002B2CF9AE}" pid="5" name="Producer">
    <vt:lpwstr>Adobe PDF Library 17.0</vt:lpwstr>
  </property>
</Properties>
</file>